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8" r:id="rId1"/>
  </p:sldMasterIdLst>
  <p:sldIdLst>
    <p:sldId id="256" r:id="rId2"/>
    <p:sldId id="257" r:id="rId3"/>
    <p:sldId id="258" r:id="rId4"/>
    <p:sldId id="260" r:id="rId5"/>
    <p:sldId id="259" r:id="rId6"/>
    <p:sldId id="277" r:id="rId7"/>
    <p:sldId id="261" r:id="rId8"/>
    <p:sldId id="262" r:id="rId9"/>
    <p:sldId id="263" r:id="rId10"/>
    <p:sldId id="264" r:id="rId11"/>
    <p:sldId id="265" r:id="rId12"/>
    <p:sldId id="267" r:id="rId13"/>
    <p:sldId id="268" r:id="rId14"/>
    <p:sldId id="302" r:id="rId15"/>
    <p:sldId id="269" r:id="rId16"/>
    <p:sldId id="266" r:id="rId17"/>
    <p:sldId id="270" r:id="rId18"/>
    <p:sldId id="271" r:id="rId19"/>
    <p:sldId id="272" r:id="rId20"/>
    <p:sldId id="273" r:id="rId21"/>
    <p:sldId id="274" r:id="rId22"/>
    <p:sldId id="275" r:id="rId23"/>
    <p:sldId id="278" r:id="rId24"/>
    <p:sldId id="276" r:id="rId25"/>
    <p:sldId id="279" r:id="rId26"/>
    <p:sldId id="280" r:id="rId27"/>
    <p:sldId id="281" r:id="rId28"/>
    <p:sldId id="282" r:id="rId29"/>
    <p:sldId id="283" r:id="rId30"/>
    <p:sldId id="284" r:id="rId31"/>
    <p:sldId id="285" r:id="rId32"/>
    <p:sldId id="286" r:id="rId33"/>
    <p:sldId id="289" r:id="rId34"/>
    <p:sldId id="287" r:id="rId35"/>
    <p:sldId id="288" r:id="rId36"/>
    <p:sldId id="290" r:id="rId37"/>
    <p:sldId id="291" r:id="rId38"/>
    <p:sldId id="292" r:id="rId39"/>
    <p:sldId id="294" r:id="rId40"/>
    <p:sldId id="293" r:id="rId41"/>
    <p:sldId id="295" r:id="rId42"/>
    <p:sldId id="296" r:id="rId43"/>
    <p:sldId id="297" r:id="rId44"/>
    <p:sldId id="298" r:id="rId45"/>
    <p:sldId id="299" r:id="rId46"/>
    <p:sldId id="300" r:id="rId47"/>
    <p:sldId id="301" r:id="rId4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147" autoAdjust="0"/>
    <p:restoredTop sz="94660"/>
  </p:normalViewPr>
  <p:slideViewPr>
    <p:cSldViewPr>
      <p:cViewPr>
        <p:scale>
          <a:sx n="47" d="100"/>
          <a:sy n="47" d="100"/>
        </p:scale>
        <p:origin x="-1363" y="-134"/>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2286000" y="3124200"/>
            <a:ext cx="6172200" cy="1894362"/>
          </a:xfrm>
        </p:spPr>
        <p:txBody>
          <a:bodyPr/>
          <a:lstStyle>
            <a:lvl1pPr>
              <a:defRPr b="1"/>
            </a:lvl1pPr>
          </a:lstStyle>
          <a:p>
            <a:r>
              <a:rPr kumimoji="0" lang="en-US" smtClean="0"/>
              <a:t>Click to edit Master title style</a:t>
            </a:r>
            <a:endParaRPr kumimoji="0" lang="en-US"/>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bwMode="auto">
          <a:xfrm rot="5400000">
            <a:off x="7764621" y="1174097"/>
            <a:ext cx="2286000" cy="381000"/>
          </a:xfrm>
        </p:spPr>
        <p:txBody>
          <a:bodyPr/>
          <a:lstStyle/>
          <a:p>
            <a:fld id="{699B73A8-71D8-4900-9763-6A0FB67E07FB}" type="datetimeFigureOut">
              <a:rPr lang="en-US" smtClean="0"/>
              <a:pPr/>
              <a:t>10/31/2015</a:t>
            </a:fld>
            <a:endParaRPr lang="en-US"/>
          </a:p>
        </p:txBody>
      </p:sp>
      <p:sp>
        <p:nvSpPr>
          <p:cNvPr id="17" name="Footer Placeholder 16"/>
          <p:cNvSpPr>
            <a:spLocks noGrp="1"/>
          </p:cNvSpPr>
          <p:nvPr>
            <p:ph type="ftr" sz="quarter" idx="11"/>
          </p:nvPr>
        </p:nvSpPr>
        <p:spPr bwMode="auto">
          <a:xfrm rot="5400000">
            <a:off x="7077269" y="4181669"/>
            <a:ext cx="3657600" cy="384048"/>
          </a:xfrm>
        </p:spPr>
        <p:txBody>
          <a:bodyPr/>
          <a:lstStyle/>
          <a:p>
            <a:endParaRPr lang="en-US"/>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Straight Connector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Straight Connector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1325544" y="4928702"/>
            <a:ext cx="609600" cy="517524"/>
          </a:xfrm>
        </p:spPr>
        <p:txBody>
          <a:bodyPr/>
          <a:lstStyle/>
          <a:p>
            <a:fld id="{070DA8CF-DEE8-4B60-AA20-B639485D35E0}"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99B73A8-71D8-4900-9763-6A0FB67E07FB}" type="datetimeFigureOut">
              <a:rPr lang="en-US" smtClean="0"/>
              <a:pPr/>
              <a:t>10/31/2015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0DA8CF-DEE8-4B60-AA20-B639485D35E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99B73A8-71D8-4900-9763-6A0FB67E07FB}" type="datetimeFigureOut">
              <a:rPr lang="en-US" smtClean="0"/>
              <a:pPr/>
              <a:t>10/31/2015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0DA8CF-DEE8-4B60-AA20-B639485D35E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457200" y="1600200"/>
            <a:ext cx="7467600" cy="487375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4"/>
          </p:nvPr>
        </p:nvSpPr>
        <p:spPr/>
        <p:txBody>
          <a:bodyPr rtlCol="0"/>
          <a:lstStyle/>
          <a:p>
            <a:fld id="{699B73A8-71D8-4900-9763-6A0FB67E07FB}" type="datetimeFigureOut">
              <a:rPr lang="en-US" smtClean="0"/>
              <a:pPr/>
              <a:t>10/31/2015</a:t>
            </a:fld>
            <a:endParaRPr lang="en-US"/>
          </a:p>
        </p:txBody>
      </p:sp>
      <p:sp>
        <p:nvSpPr>
          <p:cNvPr id="9" name="Slide Number Placeholder 8"/>
          <p:cNvSpPr>
            <a:spLocks noGrp="1"/>
          </p:cNvSpPr>
          <p:nvPr>
            <p:ph type="sldNum" sz="quarter" idx="15"/>
          </p:nvPr>
        </p:nvSpPr>
        <p:spPr/>
        <p:txBody>
          <a:bodyPr rtlCol="0"/>
          <a:lstStyle/>
          <a:p>
            <a:fld id="{070DA8CF-DEE8-4B60-AA20-B639485D35E0}" type="slidenum">
              <a:rPr lang="en-US" smtClean="0"/>
              <a:pPr/>
              <a:t>‹#›</a:t>
            </a:fld>
            <a:endParaRPr lang="en-US"/>
          </a:p>
        </p:txBody>
      </p:sp>
      <p:sp>
        <p:nvSpPr>
          <p:cNvPr id="10" name="Footer Placeholder 9"/>
          <p:cNvSpPr>
            <a:spLocks noGrp="1"/>
          </p:cNvSpPr>
          <p:nvPr>
            <p:ph type="ftr" sz="quarter" idx="16"/>
          </p:nvPr>
        </p:nvSpPr>
        <p:spPr/>
        <p:txBody>
          <a:bodyPr rtlCol="0"/>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7763256" y="1170432"/>
            <a:ext cx="2286000" cy="381000"/>
          </a:xfrm>
        </p:spPr>
        <p:txBody>
          <a:bodyPr/>
          <a:lstStyle/>
          <a:p>
            <a:fld id="{699B73A8-71D8-4900-9763-6A0FB67E07FB}" type="datetimeFigureOut">
              <a:rPr lang="en-US" smtClean="0"/>
              <a:pPr/>
              <a:t>10/31/2015</a:t>
            </a:fld>
            <a:endParaRPr lang="en-US"/>
          </a:p>
        </p:txBody>
      </p:sp>
      <p:sp>
        <p:nvSpPr>
          <p:cNvPr id="5" name="Footer Placeholder 4"/>
          <p:cNvSpPr>
            <a:spLocks noGrp="1"/>
          </p:cNvSpPr>
          <p:nvPr>
            <p:ph type="ftr" sz="quarter" idx="11"/>
          </p:nvPr>
        </p:nvSpPr>
        <p:spPr bwMode="auto">
          <a:xfrm rot="5400000">
            <a:off x="7077456" y="4178808"/>
            <a:ext cx="3657600" cy="384048"/>
          </a:xfrm>
        </p:spPr>
        <p:txBody>
          <a:bodyPr/>
          <a:lstStyle/>
          <a:p>
            <a:endParaRPr lang="en-US"/>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lide Number Placeholder 5"/>
          <p:cNvSpPr>
            <a:spLocks noGrp="1"/>
          </p:cNvSpPr>
          <p:nvPr>
            <p:ph type="sldNum" sz="quarter" idx="12"/>
          </p:nvPr>
        </p:nvSpPr>
        <p:spPr bwMode="auto">
          <a:xfrm>
            <a:off x="1340616" y="4928702"/>
            <a:ext cx="609600" cy="517524"/>
          </a:xfrm>
        </p:spPr>
        <p:txBody>
          <a:bodyPr/>
          <a:lstStyle/>
          <a:p>
            <a:fld id="{070DA8CF-DEE8-4B60-AA20-B639485D35E0}"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699B73A8-71D8-4900-9763-6A0FB67E07FB}" type="datetimeFigureOut">
              <a:rPr lang="en-US" smtClean="0"/>
              <a:pPr/>
              <a:t>10/31/2015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0DA8CF-DEE8-4B60-AA20-B639485D35E0}" type="slidenum">
              <a:rPr lang="en-US" smtClean="0"/>
              <a:pPr/>
              <a:t>‹#›</a:t>
            </a:fld>
            <a:endParaRPr lang="en-US"/>
          </a:p>
        </p:txBody>
      </p:sp>
      <p:sp>
        <p:nvSpPr>
          <p:cNvPr id="9" name="Content Placeholder 8"/>
          <p:cNvSpPr>
            <a:spLocks noGrp="1"/>
          </p:cNvSpPr>
          <p:nvPr>
            <p:ph sz="quarter" idx="1"/>
          </p:nvPr>
        </p:nvSpPr>
        <p:spPr>
          <a:xfrm>
            <a:off x="457200"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270248"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nchor="b"/>
          <a:lstStyle>
            <a:lvl1pPr>
              <a:defRPr/>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699B73A8-71D8-4900-9763-6A0FB67E07FB}" type="datetimeFigureOut">
              <a:rPr lang="en-US" smtClean="0"/>
              <a:pPr/>
              <a:t>10/31/2015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70DA8CF-DEE8-4B60-AA20-B639485D35E0}" type="slidenum">
              <a:rPr lang="en-US" smtClean="0"/>
              <a:pPr/>
              <a:t>‹#›</a:t>
            </a:fld>
            <a:endParaRPr lang="en-US"/>
          </a:p>
        </p:txBody>
      </p:sp>
      <p:sp>
        <p:nvSpPr>
          <p:cNvPr id="11" name="Content Placeholder 10"/>
          <p:cNvSpPr>
            <a:spLocks noGrp="1"/>
          </p:cNvSpPr>
          <p:nvPr>
            <p:ph sz="quarter" idx="2"/>
          </p:nvPr>
        </p:nvSpPr>
        <p:spPr>
          <a:xfrm>
            <a:off x="457200"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371975"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6" name="Date Placeholder 5"/>
          <p:cNvSpPr>
            <a:spLocks noGrp="1"/>
          </p:cNvSpPr>
          <p:nvPr>
            <p:ph type="dt" sz="half" idx="10"/>
          </p:nvPr>
        </p:nvSpPr>
        <p:spPr/>
        <p:txBody>
          <a:bodyPr rtlCol="0"/>
          <a:lstStyle/>
          <a:p>
            <a:fld id="{699B73A8-71D8-4900-9763-6A0FB67E07FB}" type="datetimeFigureOut">
              <a:rPr lang="en-US" smtClean="0"/>
              <a:pPr/>
              <a:t>10/31/2015</a:t>
            </a:fld>
            <a:endParaRPr lang="en-US"/>
          </a:p>
        </p:txBody>
      </p:sp>
      <p:sp>
        <p:nvSpPr>
          <p:cNvPr id="7" name="Slide Number Placeholder 6"/>
          <p:cNvSpPr>
            <a:spLocks noGrp="1"/>
          </p:cNvSpPr>
          <p:nvPr>
            <p:ph type="sldNum" sz="quarter" idx="11"/>
          </p:nvPr>
        </p:nvSpPr>
        <p:spPr/>
        <p:txBody>
          <a:bodyPr rtlCol="0"/>
          <a:lstStyle/>
          <a:p>
            <a:fld id="{070DA8CF-DEE8-4B60-AA20-B639485D35E0}" type="slidenum">
              <a:rPr lang="en-US" smtClean="0"/>
              <a:pPr/>
              <a:t>‹#›</a:t>
            </a:fld>
            <a:endParaRPr lang="en-US"/>
          </a:p>
        </p:txBody>
      </p:sp>
      <p:sp>
        <p:nvSpPr>
          <p:cNvPr id="8" name="Footer Placeholder 7"/>
          <p:cNvSpPr>
            <a:spLocks noGrp="1"/>
          </p:cNvSpPr>
          <p:nvPr>
            <p:ph type="ftr" sz="quarter" idx="12"/>
          </p:nvPr>
        </p:nvSpPr>
        <p:spPr/>
        <p:txBody>
          <a:bodyPr rtlCol="0"/>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99B73A8-71D8-4900-9763-6A0FB67E07FB}" type="datetimeFigureOut">
              <a:rPr lang="en-US" smtClean="0"/>
              <a:pPr/>
              <a:t>10/31/2015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70DA8CF-DEE8-4B60-AA20-B639485D35E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Content Placeholder 17"/>
          <p:cNvSpPr>
            <a:spLocks noGrp="1"/>
          </p:cNvSpPr>
          <p:nvPr>
            <p:ph sz="quarter" idx="1"/>
          </p:nvPr>
        </p:nvSpPr>
        <p:spPr>
          <a:xfrm>
            <a:off x="304800" y="274320"/>
            <a:ext cx="5638800" cy="6327648"/>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4"/>
          </p:nvPr>
        </p:nvSpPr>
        <p:spPr/>
        <p:txBody>
          <a:bodyPr rtlCol="0"/>
          <a:lstStyle/>
          <a:p>
            <a:fld id="{699B73A8-71D8-4900-9763-6A0FB67E07FB}" type="datetimeFigureOut">
              <a:rPr lang="en-US" smtClean="0"/>
              <a:pPr/>
              <a:t>10/31/2015</a:t>
            </a:fld>
            <a:endParaRPr lang="en-US"/>
          </a:p>
        </p:txBody>
      </p:sp>
      <p:sp>
        <p:nvSpPr>
          <p:cNvPr id="22" name="Slide Number Placeholder 21"/>
          <p:cNvSpPr>
            <a:spLocks noGrp="1"/>
          </p:cNvSpPr>
          <p:nvPr>
            <p:ph type="sldNum" sz="quarter" idx="15"/>
          </p:nvPr>
        </p:nvSpPr>
        <p:spPr/>
        <p:txBody>
          <a:bodyPr rtlCol="0"/>
          <a:lstStyle/>
          <a:p>
            <a:fld id="{070DA8CF-DEE8-4B60-AA20-B639485D35E0}" type="slidenum">
              <a:rPr lang="en-US" smtClean="0"/>
              <a:pPr/>
              <a:t>‹#›</a:t>
            </a:fld>
            <a:endParaRPr lang="en-US"/>
          </a:p>
        </p:txBody>
      </p:sp>
      <p:sp>
        <p:nvSpPr>
          <p:cNvPr id="23" name="Footer Placeholder 22"/>
          <p:cNvSpPr>
            <a:spLocks noGrp="1"/>
          </p:cNvSpPr>
          <p:nvPr>
            <p:ph type="ftr" sz="quarter" idx="16"/>
          </p:nvPr>
        </p:nvSpPr>
        <p:spPr/>
        <p:txBody>
          <a:bodyPr rtlCol="0"/>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rot="5400000">
            <a:off x="3350133" y="3200400"/>
            <a:ext cx="6309360" cy="457200"/>
          </a:xfrm>
        </p:spPr>
        <p:txBody>
          <a:bodyPr anchor="b"/>
          <a:lstStyle>
            <a:lvl1pPr algn="l">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smtClean="0"/>
              <a:t>Click icon to add picture</a:t>
            </a:r>
            <a:endParaRPr kumimoji="0" lang="en-US" dirty="0"/>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0"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ate Placeholder 16"/>
          <p:cNvSpPr>
            <a:spLocks noGrp="1"/>
          </p:cNvSpPr>
          <p:nvPr>
            <p:ph type="dt" sz="half" idx="10"/>
          </p:nvPr>
        </p:nvSpPr>
        <p:spPr/>
        <p:txBody>
          <a:bodyPr rtlCol="0"/>
          <a:lstStyle/>
          <a:p>
            <a:fld id="{699B73A8-71D8-4900-9763-6A0FB67E07FB}" type="datetimeFigureOut">
              <a:rPr lang="en-US" smtClean="0"/>
              <a:pPr/>
              <a:t>10/31/2015</a:t>
            </a:fld>
            <a:endParaRPr lang="en-US"/>
          </a:p>
        </p:txBody>
      </p:sp>
      <p:sp>
        <p:nvSpPr>
          <p:cNvPr id="18" name="Slide Number Placeholder 17"/>
          <p:cNvSpPr>
            <a:spLocks noGrp="1"/>
          </p:cNvSpPr>
          <p:nvPr>
            <p:ph type="sldNum" sz="quarter" idx="11"/>
          </p:nvPr>
        </p:nvSpPr>
        <p:spPr/>
        <p:txBody>
          <a:bodyPr rtlCol="0"/>
          <a:lstStyle/>
          <a:p>
            <a:fld id="{070DA8CF-DEE8-4B60-AA20-B639485D35E0}" type="slidenum">
              <a:rPr lang="en-US" smtClean="0"/>
              <a:pPr/>
              <a:t>‹#›</a:t>
            </a:fld>
            <a:endParaRPr lang="en-US"/>
          </a:p>
        </p:txBody>
      </p:sp>
      <p:sp>
        <p:nvSpPr>
          <p:cNvPr id="21" name="Footer Placeholder 20"/>
          <p:cNvSpPr>
            <a:spLocks noGrp="1"/>
          </p:cNvSpPr>
          <p:nvPr>
            <p:ph type="ftr" sz="quarter" idx="12"/>
          </p:nvPr>
        </p:nvSpPr>
        <p:spPr/>
        <p:txBody>
          <a:bodyPr rtlCol="0"/>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699B73A8-71D8-4900-9763-6A0FB67E07FB}" type="datetimeFigureOut">
              <a:rPr lang="en-US" smtClean="0"/>
              <a:pPr/>
              <a:t>10/31/2015</a:t>
            </a:fld>
            <a:endParaRPr lang="en-US"/>
          </a:p>
        </p:txBody>
      </p:sp>
      <p:sp>
        <p:nvSpPr>
          <p:cNvPr id="3" name="Footer Placeholder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en-US"/>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070DA8CF-DEE8-4B60-AA20-B639485D35E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download.videohelp.com/vitualis/med/female_ext_genitalia.htm" TargetMode="External"/><Relationship Id="rId2" Type="http://schemas.openxmlformats.org/officeDocument/2006/relationships/hyperlink" Target="http://download.videohelp.com/vitualis/med/inguinal_region.htm"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download.videohelp.com/vitualis/med/ovaries.htm" TargetMode="External"/><Relationship Id="rId2" Type="http://schemas.openxmlformats.org/officeDocument/2006/relationships/hyperlink" Target="http://download.videohelp.com/vitualis/med/female_int_genitalia.htm"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download.videohelp.com/vitualis/med/large_intestine.htm" TargetMode="External"/><Relationship Id="rId2" Type="http://schemas.openxmlformats.org/officeDocument/2006/relationships/hyperlink" Target="http://download.videohelp.com/vitualis/med/urinary_bladder_and_urethrae.htm" TargetMode="External"/><Relationship Id="rId1" Type="http://schemas.openxmlformats.org/officeDocument/2006/relationships/slideLayout" Target="../slideLayouts/slideLayout2.xml"/><Relationship Id="rId4" Type="http://schemas.openxmlformats.org/officeDocument/2006/relationships/hyperlink" Target="http://download.videohelp.com/vitualis/med/peritoneum.htm"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download.videohelp.com/vitualis/med/kidneys_and_ureters.htm" TargetMode="External"/><Relationship Id="rId2" Type="http://schemas.openxmlformats.org/officeDocument/2006/relationships/hyperlink" Target="http://download.videohelp.com/vitualis/med/female_int_genitalia.ht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download.videohelp.com/vitualis/med/female_int_genitalia.htm"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hyperlink" Target="http://download.videohelp.com/vitualis/med/female_int_genitalia.htm"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download.videohelp.com/vitualis/med/ovaries.htm" TargetMode="External"/><Relationship Id="rId2" Type="http://schemas.openxmlformats.org/officeDocument/2006/relationships/hyperlink" Target="http://download.videohelp.com/vitualis/med/female_int_genitalia.htm"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hyperlink" Target="http://download.videohelp.com/vitualis/med/female_int_genitalia.htm"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hyperlink" Target="http://download.videohelp.com/vitualis/med/female_ext_genitalia.htm" TargetMode="External"/><Relationship Id="rId2" Type="http://schemas.openxmlformats.org/officeDocument/2006/relationships/hyperlink" Target="http://download.videohelp.com/vitualis/med/female_int_genitalia.htm"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hyperlink" Target="http://download.videohelp.com/vitualis/med/large_intestine.htm" TargetMode="External"/><Relationship Id="rId2" Type="http://schemas.openxmlformats.org/officeDocument/2006/relationships/hyperlink" Target="http://download.videohelp.com/vitualis/med/urinary_bladder_and_urethrae.htm" TargetMode="External"/><Relationship Id="rId1" Type="http://schemas.openxmlformats.org/officeDocument/2006/relationships/slideLayout" Target="../slideLayouts/slideLayout2.xml"/><Relationship Id="rId6" Type="http://schemas.openxmlformats.org/officeDocument/2006/relationships/hyperlink" Target="http://download.videohelp.com/vitualis/med/female_int_genitalia.htm" TargetMode="External"/><Relationship Id="rId5" Type="http://schemas.openxmlformats.org/officeDocument/2006/relationships/hyperlink" Target="http://download.videohelp.com/vitualis/med/urogenital_diaphragm_ischiorectal_fossa.htm" TargetMode="External"/><Relationship Id="rId4" Type="http://schemas.openxmlformats.org/officeDocument/2006/relationships/hyperlink" Target="http://download.videohelp.com/vitualis/med/pelvis.htm"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hyperlink" Target="http://download.videohelp.com/vitualis/med/female_int_genitalia.htm" TargetMode="Externa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sz="6000" dirty="0" smtClean="0">
                <a:solidFill>
                  <a:srgbClr val="FF0000"/>
                </a:solidFill>
              </a:rPr>
              <a:t>Internal genitalia of Female</a:t>
            </a:r>
            <a:endParaRPr lang="en-US" sz="6000" dirty="0">
              <a:solidFill>
                <a:srgbClr val="FF0000"/>
              </a:solidFill>
            </a:endParaRPr>
          </a:p>
        </p:txBody>
      </p:sp>
      <p:sp>
        <p:nvSpPr>
          <p:cNvPr id="3" name="Subtitle 2"/>
          <p:cNvSpPr>
            <a:spLocks noGrp="1"/>
          </p:cNvSpPr>
          <p:nvPr>
            <p:ph type="subTitle" idx="1"/>
          </p:nvPr>
        </p:nvSpPr>
        <p:spPr/>
        <p:txBody>
          <a:bodyPr>
            <a:normAutofit/>
          </a:bodyPr>
          <a:lstStyle/>
          <a:p>
            <a:endParaRPr lang="en-US" sz="3200" dirty="0">
              <a:solidFill>
                <a:srgbClr val="7030A0"/>
              </a:solidFill>
            </a:endParaRPr>
          </a:p>
        </p:txBody>
      </p:sp>
    </p:spTree>
    <p:extLst>
      <p:ext uri="{BB962C8B-B14F-4D97-AF65-F5344CB8AC3E}">
        <p14:creationId xmlns="" xmlns:p14="http://schemas.microsoft.com/office/powerpoint/2010/main" val="61263872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0"/>
            <a:ext cx="7467600" cy="7391400"/>
          </a:xfrm>
        </p:spPr>
        <p:txBody>
          <a:bodyPr>
            <a:normAutofit fontScale="77500" lnSpcReduction="20000"/>
          </a:bodyPr>
          <a:lstStyle/>
          <a:p>
            <a:r>
              <a:rPr lang="en-US" sz="3200" u="sng" dirty="0">
                <a:solidFill>
                  <a:srgbClr val="00B050"/>
                </a:solidFill>
                <a:latin typeface="+mj-lt"/>
                <a:cs typeface="Calibri" pitchFamily="34" charset="0"/>
              </a:rPr>
              <a:t>The wall of the body of the uterus consists of three layers </a:t>
            </a:r>
            <a:endParaRPr lang="en-US" sz="3200" u="sng" dirty="0" smtClean="0">
              <a:solidFill>
                <a:srgbClr val="00B050"/>
              </a:solidFill>
              <a:latin typeface="+mj-lt"/>
              <a:cs typeface="Calibri" pitchFamily="34" charset="0"/>
            </a:endParaRPr>
          </a:p>
          <a:p>
            <a:endParaRPr lang="en-US" sz="3200" u="sng" dirty="0" smtClean="0">
              <a:solidFill>
                <a:srgbClr val="00B050"/>
              </a:solidFill>
              <a:latin typeface="+mj-lt"/>
              <a:cs typeface="Calibri" pitchFamily="34" charset="0"/>
            </a:endParaRPr>
          </a:p>
          <a:p>
            <a:pPr>
              <a:buFont typeface="+mj-lt"/>
              <a:buAutoNum type="arabicPeriod"/>
            </a:pPr>
            <a:r>
              <a:rPr lang="en-US" sz="3200" dirty="0"/>
              <a:t>The </a:t>
            </a:r>
            <a:r>
              <a:rPr lang="en-US" sz="3200" b="1" dirty="0">
                <a:solidFill>
                  <a:srgbClr val="00B0F0"/>
                </a:solidFill>
                <a:latin typeface="Arial"/>
              </a:rPr>
              <a:t>outer serous coat</a:t>
            </a:r>
            <a:r>
              <a:rPr lang="en-US" sz="3200" dirty="0">
                <a:solidFill>
                  <a:srgbClr val="00B0F0"/>
                </a:solidFill>
              </a:rPr>
              <a:t> </a:t>
            </a:r>
            <a:r>
              <a:rPr lang="en-US" sz="3200" dirty="0"/>
              <a:t>called the </a:t>
            </a:r>
            <a:r>
              <a:rPr lang="en-US" sz="3200" b="1" dirty="0">
                <a:solidFill>
                  <a:srgbClr val="FF0000"/>
                </a:solidFill>
                <a:latin typeface="Arial"/>
              </a:rPr>
              <a:t>perimetrium</a:t>
            </a:r>
            <a:r>
              <a:rPr lang="en-US" sz="3200" dirty="0"/>
              <a:t>, consists of </a:t>
            </a:r>
            <a:r>
              <a:rPr lang="en-US" sz="3200" b="1" dirty="0">
                <a:solidFill>
                  <a:srgbClr val="00B050"/>
                </a:solidFill>
                <a:latin typeface="Arial"/>
              </a:rPr>
              <a:t>peritoneum</a:t>
            </a:r>
            <a:r>
              <a:rPr lang="en-US" sz="3200" dirty="0">
                <a:solidFill>
                  <a:srgbClr val="00B050"/>
                </a:solidFill>
              </a:rPr>
              <a:t> </a:t>
            </a:r>
            <a:r>
              <a:rPr lang="en-US" sz="3200" dirty="0"/>
              <a:t>supported by a thin layer of connective tissue; </a:t>
            </a:r>
            <a:endParaRPr lang="en-US" sz="3200" dirty="0" smtClean="0"/>
          </a:p>
          <a:p>
            <a:pPr>
              <a:buFont typeface="+mj-lt"/>
              <a:buAutoNum type="arabicPeriod"/>
            </a:pPr>
            <a:endParaRPr lang="en-US" sz="3200" dirty="0"/>
          </a:p>
          <a:p>
            <a:pPr>
              <a:buFont typeface="+mj-lt"/>
              <a:buAutoNum type="arabicPeriod"/>
            </a:pPr>
            <a:r>
              <a:rPr lang="en-US" sz="3200" dirty="0"/>
              <a:t>The </a:t>
            </a:r>
            <a:r>
              <a:rPr lang="en-US" sz="3200" b="1" dirty="0">
                <a:solidFill>
                  <a:srgbClr val="00B0F0"/>
                </a:solidFill>
                <a:latin typeface="Arial"/>
              </a:rPr>
              <a:t>middle muscular coat</a:t>
            </a:r>
            <a:r>
              <a:rPr lang="en-US" sz="3200" dirty="0">
                <a:solidFill>
                  <a:srgbClr val="00B0F0"/>
                </a:solidFill>
              </a:rPr>
              <a:t> </a:t>
            </a:r>
            <a:r>
              <a:rPr lang="en-US" sz="3200" dirty="0"/>
              <a:t>called the </a:t>
            </a:r>
            <a:r>
              <a:rPr lang="en-US" sz="3200" b="1" dirty="0">
                <a:solidFill>
                  <a:srgbClr val="FF0000"/>
                </a:solidFill>
                <a:latin typeface="Arial"/>
              </a:rPr>
              <a:t>myometrium</a:t>
            </a:r>
            <a:r>
              <a:rPr lang="en-US" sz="3200" dirty="0"/>
              <a:t> consists of </a:t>
            </a:r>
            <a:r>
              <a:rPr lang="en-US" sz="3200" b="1" dirty="0" smtClean="0">
                <a:solidFill>
                  <a:srgbClr val="00B050"/>
                </a:solidFill>
                <a:latin typeface="Arial"/>
              </a:rPr>
              <a:t>smooth </a:t>
            </a:r>
            <a:r>
              <a:rPr lang="en-US" sz="3200" b="1" dirty="0">
                <a:solidFill>
                  <a:srgbClr val="00B050"/>
                </a:solidFill>
                <a:latin typeface="Arial"/>
              </a:rPr>
              <a:t>muscle</a:t>
            </a:r>
            <a:r>
              <a:rPr lang="en-US" sz="3200" dirty="0">
                <a:solidFill>
                  <a:srgbClr val="00B050"/>
                </a:solidFill>
              </a:rPr>
              <a:t>. </a:t>
            </a:r>
            <a:r>
              <a:rPr lang="en-US" sz="3200" dirty="0" smtClean="0">
                <a:solidFill>
                  <a:srgbClr val="00B050"/>
                </a:solidFill>
              </a:rPr>
              <a:t>    </a:t>
            </a:r>
            <a:r>
              <a:rPr lang="en-US" sz="3200" dirty="0" smtClean="0"/>
              <a:t>The </a:t>
            </a:r>
            <a:r>
              <a:rPr lang="en-US" sz="3200" dirty="0"/>
              <a:t>myometrium </a:t>
            </a:r>
            <a:r>
              <a:rPr lang="en-US" sz="3200" b="1" dirty="0">
                <a:solidFill>
                  <a:srgbClr val="00B050"/>
                </a:solidFill>
                <a:latin typeface="Arial"/>
              </a:rPr>
              <a:t>increases greatly</a:t>
            </a:r>
            <a:r>
              <a:rPr lang="en-US" sz="3200" dirty="0">
                <a:solidFill>
                  <a:srgbClr val="00B050"/>
                </a:solidFill>
              </a:rPr>
              <a:t> </a:t>
            </a:r>
            <a:r>
              <a:rPr lang="en-US" sz="3200" dirty="0"/>
              <a:t>during </a:t>
            </a:r>
            <a:r>
              <a:rPr lang="en-US" sz="3200" b="1" dirty="0">
                <a:solidFill>
                  <a:srgbClr val="002060"/>
                </a:solidFill>
                <a:latin typeface="Arial"/>
              </a:rPr>
              <a:t>pregnancy</a:t>
            </a:r>
            <a:r>
              <a:rPr lang="en-US" sz="3200" dirty="0"/>
              <a:t>. The main branches of the</a:t>
            </a:r>
            <a:r>
              <a:rPr lang="en-US" sz="3200" dirty="0">
                <a:solidFill>
                  <a:srgbClr val="002060"/>
                </a:solidFill>
              </a:rPr>
              <a:t> </a:t>
            </a:r>
            <a:r>
              <a:rPr lang="en-US" sz="3200" b="1" dirty="0">
                <a:solidFill>
                  <a:srgbClr val="002060"/>
                </a:solidFill>
                <a:latin typeface="Arial"/>
              </a:rPr>
              <a:t>blood vessels</a:t>
            </a:r>
            <a:r>
              <a:rPr lang="en-US" sz="3200" dirty="0">
                <a:solidFill>
                  <a:srgbClr val="002060"/>
                </a:solidFill>
              </a:rPr>
              <a:t> </a:t>
            </a:r>
            <a:r>
              <a:rPr lang="en-US" sz="3200" dirty="0"/>
              <a:t>and</a:t>
            </a:r>
            <a:r>
              <a:rPr lang="en-US" sz="3200" dirty="0">
                <a:solidFill>
                  <a:srgbClr val="002060"/>
                </a:solidFill>
              </a:rPr>
              <a:t> </a:t>
            </a:r>
            <a:r>
              <a:rPr lang="en-US" sz="3200" b="1" dirty="0">
                <a:solidFill>
                  <a:srgbClr val="002060"/>
                </a:solidFill>
                <a:latin typeface="Arial"/>
              </a:rPr>
              <a:t>nerves</a:t>
            </a:r>
            <a:r>
              <a:rPr lang="en-US" sz="3200" dirty="0">
                <a:solidFill>
                  <a:srgbClr val="002060"/>
                </a:solidFill>
              </a:rPr>
              <a:t> </a:t>
            </a:r>
            <a:r>
              <a:rPr lang="en-US" sz="3200" dirty="0"/>
              <a:t>of the uterus are located in this layer; </a:t>
            </a:r>
            <a:endParaRPr lang="en-US" sz="3200" dirty="0" smtClean="0"/>
          </a:p>
          <a:p>
            <a:pPr>
              <a:buFont typeface="+mj-lt"/>
              <a:buAutoNum type="arabicPeriod"/>
            </a:pPr>
            <a:endParaRPr lang="en-US" sz="3200" dirty="0"/>
          </a:p>
          <a:p>
            <a:pPr>
              <a:buFont typeface="+mj-lt"/>
              <a:buAutoNum type="arabicPeriod"/>
            </a:pPr>
            <a:r>
              <a:rPr lang="en-US" sz="3200" dirty="0"/>
              <a:t>The </a:t>
            </a:r>
            <a:r>
              <a:rPr lang="en-US" sz="3200" b="1" dirty="0">
                <a:solidFill>
                  <a:srgbClr val="00B0F0"/>
                </a:solidFill>
                <a:latin typeface="Arial"/>
              </a:rPr>
              <a:t>inner mucous coat</a:t>
            </a:r>
            <a:r>
              <a:rPr lang="en-US" sz="3200" dirty="0">
                <a:solidFill>
                  <a:srgbClr val="00B0F0"/>
                </a:solidFill>
              </a:rPr>
              <a:t> </a:t>
            </a:r>
            <a:r>
              <a:rPr lang="en-US" sz="3200" dirty="0"/>
              <a:t>called </a:t>
            </a:r>
            <a:r>
              <a:rPr lang="en-US" sz="3200" b="1" dirty="0">
                <a:solidFill>
                  <a:srgbClr val="FF0000"/>
                </a:solidFill>
                <a:latin typeface="Arial"/>
              </a:rPr>
              <a:t>endometrium</a:t>
            </a:r>
            <a:r>
              <a:rPr lang="en-US" sz="3200" dirty="0">
                <a:solidFill>
                  <a:srgbClr val="FF0000"/>
                </a:solidFill>
              </a:rPr>
              <a:t> </a:t>
            </a:r>
            <a:r>
              <a:rPr lang="en-US" sz="3200" dirty="0"/>
              <a:t>is firmly </a:t>
            </a:r>
            <a:r>
              <a:rPr lang="en-US" sz="3200" b="1" dirty="0">
                <a:latin typeface="Arial"/>
              </a:rPr>
              <a:t>adherent</a:t>
            </a:r>
            <a:r>
              <a:rPr lang="en-US" sz="3200" dirty="0"/>
              <a:t> to the </a:t>
            </a:r>
            <a:r>
              <a:rPr lang="en-US" sz="3200" dirty="0" smtClean="0"/>
              <a:t>underlying myometrium</a:t>
            </a:r>
            <a:r>
              <a:rPr lang="en-US" sz="3200" dirty="0"/>
              <a:t>. </a:t>
            </a:r>
          </a:p>
          <a:p>
            <a:pPr>
              <a:buFont typeface="Arial"/>
              <a:buChar char="•"/>
            </a:pPr>
            <a:r>
              <a:rPr lang="en-US" sz="3200" dirty="0"/>
              <a:t>The endometrium is </a:t>
            </a:r>
            <a:r>
              <a:rPr lang="en-US" sz="3200" b="1" dirty="0">
                <a:solidFill>
                  <a:srgbClr val="00B050"/>
                </a:solidFill>
                <a:latin typeface="Arial"/>
              </a:rPr>
              <a:t>partly sloughed off</a:t>
            </a:r>
            <a:r>
              <a:rPr lang="en-US" sz="3200" dirty="0">
                <a:solidFill>
                  <a:srgbClr val="00B050"/>
                </a:solidFill>
              </a:rPr>
              <a:t> </a:t>
            </a:r>
            <a:r>
              <a:rPr lang="en-US" sz="3200" dirty="0"/>
              <a:t>each month during </a:t>
            </a:r>
            <a:r>
              <a:rPr lang="en-US" sz="3200" b="1" dirty="0">
                <a:latin typeface="Arial"/>
              </a:rPr>
              <a:t>menstruation</a:t>
            </a:r>
            <a:r>
              <a:rPr lang="en-US" sz="3200" dirty="0"/>
              <a:t>. </a:t>
            </a:r>
          </a:p>
          <a:p>
            <a:pPr>
              <a:buFont typeface="Arial"/>
              <a:buChar char="•"/>
            </a:pPr>
            <a:r>
              <a:rPr lang="en-US" sz="3200" dirty="0"/>
              <a:t>It </a:t>
            </a:r>
            <a:r>
              <a:rPr lang="en-US" sz="3200" b="1" dirty="0">
                <a:solidFill>
                  <a:srgbClr val="FF0000"/>
                </a:solidFill>
                <a:latin typeface="Arial"/>
              </a:rPr>
              <a:t>lines only</a:t>
            </a:r>
            <a:r>
              <a:rPr lang="en-US" sz="3200" dirty="0">
                <a:solidFill>
                  <a:srgbClr val="FF0000"/>
                </a:solidFill>
              </a:rPr>
              <a:t> </a:t>
            </a:r>
            <a:r>
              <a:rPr lang="en-US" sz="3200" dirty="0"/>
              <a:t>the </a:t>
            </a:r>
            <a:r>
              <a:rPr lang="en-US" sz="3200" b="1" dirty="0">
                <a:solidFill>
                  <a:srgbClr val="FF0000"/>
                </a:solidFill>
                <a:latin typeface="Arial"/>
              </a:rPr>
              <a:t>body of the </a:t>
            </a:r>
            <a:r>
              <a:rPr lang="en-US" sz="3200" b="1" dirty="0" smtClean="0">
                <a:solidFill>
                  <a:srgbClr val="FF0000"/>
                </a:solidFill>
                <a:latin typeface="Arial"/>
              </a:rPr>
              <a:t>uterus</a:t>
            </a:r>
            <a:endParaRPr lang="en-US" sz="3200" dirty="0">
              <a:solidFill>
                <a:srgbClr val="FF0000"/>
              </a:solidFill>
            </a:endParaRPr>
          </a:p>
        </p:txBody>
      </p:sp>
    </p:spTree>
    <p:extLst>
      <p:ext uri="{BB962C8B-B14F-4D97-AF65-F5344CB8AC3E}">
        <p14:creationId xmlns="" xmlns:p14="http://schemas.microsoft.com/office/powerpoint/2010/main" val="415804027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152400" y="0"/>
            <a:ext cx="7772400" cy="6858000"/>
          </a:xfrm>
        </p:spPr>
        <p:txBody>
          <a:bodyPr>
            <a:normAutofit/>
          </a:bodyPr>
          <a:lstStyle/>
          <a:p>
            <a:r>
              <a:rPr lang="en-US" sz="3200" b="1" u="sng" dirty="0">
                <a:solidFill>
                  <a:srgbClr val="00B050"/>
                </a:solidFill>
                <a:effectLst>
                  <a:outerShdw blurRad="38100" dist="38100" dir="2700000" algn="tl">
                    <a:srgbClr val="000000">
                      <a:alpha val="43137"/>
                    </a:srgbClr>
                  </a:outerShdw>
                </a:effectLst>
              </a:rPr>
              <a:t>The Ligaments of the Uterus</a:t>
            </a:r>
          </a:p>
          <a:p>
            <a:r>
              <a:rPr lang="en-US" b="1" u="sng" dirty="0" smtClean="0">
                <a:solidFill>
                  <a:srgbClr val="FF0000"/>
                </a:solidFill>
                <a:latin typeface="+mj-lt"/>
              </a:rPr>
              <a:t>1- The </a:t>
            </a:r>
            <a:r>
              <a:rPr lang="en-US" b="1" u="sng" dirty="0">
                <a:solidFill>
                  <a:srgbClr val="FF0000"/>
                </a:solidFill>
                <a:latin typeface="+mj-lt"/>
              </a:rPr>
              <a:t>Round Ligament of the Uterus </a:t>
            </a:r>
            <a:endParaRPr lang="en-US" b="1" u="sng" dirty="0" smtClean="0">
              <a:solidFill>
                <a:srgbClr val="FF0000"/>
              </a:solidFill>
              <a:latin typeface="+mj-lt"/>
            </a:endParaRPr>
          </a:p>
          <a:p>
            <a:pPr>
              <a:buFont typeface="Arial"/>
              <a:buChar char="•"/>
            </a:pPr>
            <a:r>
              <a:rPr lang="en-US" dirty="0" smtClean="0"/>
              <a:t>The ligament extends </a:t>
            </a:r>
            <a:r>
              <a:rPr lang="en-US" dirty="0"/>
              <a:t>for the </a:t>
            </a:r>
            <a:r>
              <a:rPr lang="en-US" b="1" dirty="0">
                <a:latin typeface="Arial"/>
              </a:rPr>
              <a:t>lateral aspect</a:t>
            </a:r>
            <a:r>
              <a:rPr lang="en-US" dirty="0"/>
              <a:t> of the </a:t>
            </a:r>
            <a:r>
              <a:rPr lang="en-US" b="1" dirty="0">
                <a:latin typeface="Arial"/>
              </a:rPr>
              <a:t>uterus</a:t>
            </a:r>
            <a:r>
              <a:rPr lang="en-US" dirty="0"/>
              <a:t>, passing anteriorly between the layers of the broad ligament. </a:t>
            </a:r>
          </a:p>
          <a:p>
            <a:pPr>
              <a:buFont typeface="Arial"/>
              <a:buChar char="•"/>
            </a:pPr>
            <a:r>
              <a:rPr lang="en-US" dirty="0"/>
              <a:t>They leave the </a:t>
            </a:r>
            <a:r>
              <a:rPr lang="en-US" b="1" dirty="0">
                <a:latin typeface="Arial"/>
              </a:rPr>
              <a:t>abdominal cavity</a:t>
            </a:r>
            <a:r>
              <a:rPr lang="en-US" dirty="0"/>
              <a:t> through the </a:t>
            </a:r>
            <a:r>
              <a:rPr lang="en-US" dirty="0">
                <a:hlinkClick r:id="rId2"/>
              </a:rPr>
              <a:t>inguinal canal</a:t>
            </a:r>
            <a:r>
              <a:rPr lang="en-US" dirty="0"/>
              <a:t> and insert into the </a:t>
            </a:r>
            <a:r>
              <a:rPr lang="en-US" dirty="0">
                <a:hlinkClick r:id="rId3"/>
              </a:rPr>
              <a:t>labia </a:t>
            </a:r>
            <a:r>
              <a:rPr lang="en-US" dirty="0" err="1">
                <a:hlinkClick r:id="rId3"/>
              </a:rPr>
              <a:t>majora</a:t>
            </a:r>
            <a:r>
              <a:rPr lang="en-US" dirty="0" smtClean="0"/>
              <a:t>.</a:t>
            </a:r>
          </a:p>
          <a:p>
            <a:pPr>
              <a:buFont typeface="Arial"/>
              <a:buChar char="•"/>
            </a:pPr>
            <a:endParaRPr lang="en-US" dirty="0" smtClean="0"/>
          </a:p>
          <a:p>
            <a:pPr lvl="0">
              <a:buClr>
                <a:srgbClr val="AD0101"/>
              </a:buClr>
            </a:pPr>
            <a:r>
              <a:rPr lang="en-US" b="1" u="sng" dirty="0" smtClean="0">
                <a:solidFill>
                  <a:srgbClr val="FF0000"/>
                </a:solidFill>
              </a:rPr>
              <a:t>2- The </a:t>
            </a:r>
            <a:r>
              <a:rPr lang="en-US" b="1" u="sng" dirty="0">
                <a:solidFill>
                  <a:srgbClr val="FF0000"/>
                </a:solidFill>
              </a:rPr>
              <a:t>ligament of the ovary </a:t>
            </a:r>
          </a:p>
          <a:p>
            <a:pPr>
              <a:buFont typeface="Arial"/>
              <a:buChar char="•"/>
            </a:pPr>
            <a:r>
              <a:rPr lang="en-US" dirty="0"/>
              <a:t>Externally, attaches to the uterus </a:t>
            </a:r>
            <a:r>
              <a:rPr lang="en-US" dirty="0" err="1"/>
              <a:t>posteroinferior</a:t>
            </a:r>
            <a:r>
              <a:rPr lang="en-US" dirty="0"/>
              <a:t> to the </a:t>
            </a:r>
            <a:r>
              <a:rPr lang="en-US" dirty="0" err="1"/>
              <a:t>uterotubal</a:t>
            </a:r>
            <a:r>
              <a:rPr lang="en-US" dirty="0"/>
              <a:t> junction </a:t>
            </a:r>
            <a:endParaRPr lang="en-US" dirty="0" smtClean="0"/>
          </a:p>
          <a:p>
            <a:pPr>
              <a:buFont typeface="Arial"/>
              <a:buChar char="•"/>
            </a:pPr>
            <a:endParaRPr lang="en-US" dirty="0" smtClean="0"/>
          </a:p>
          <a:p>
            <a:pPr>
              <a:buFont typeface="Arial"/>
              <a:buChar char="•"/>
            </a:pPr>
            <a:r>
              <a:rPr lang="en-US" dirty="0"/>
              <a:t>These two ligaments are vestiges of the ovarian gubernaculum, related to the descent of the gonad from its developmental position on the posterior abdominal wall </a:t>
            </a:r>
          </a:p>
          <a:p>
            <a:pPr>
              <a:buFont typeface="Courier New" pitchFamily="49" charset="0"/>
              <a:buChar char="o"/>
            </a:pPr>
            <a:endParaRPr lang="en-US" dirty="0"/>
          </a:p>
          <a:p>
            <a:endParaRPr lang="en-US" dirty="0"/>
          </a:p>
        </p:txBody>
      </p:sp>
    </p:spTree>
    <p:extLst>
      <p:ext uri="{BB962C8B-B14F-4D97-AF65-F5344CB8AC3E}">
        <p14:creationId xmlns="" xmlns:p14="http://schemas.microsoft.com/office/powerpoint/2010/main" val="405596674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76200" y="0"/>
            <a:ext cx="9144000" cy="6858000"/>
          </a:xfrm>
        </p:spPr>
        <p:txBody>
          <a:bodyPr>
            <a:normAutofit fontScale="77500" lnSpcReduction="20000"/>
          </a:bodyPr>
          <a:lstStyle/>
          <a:p>
            <a:r>
              <a:rPr lang="en-US" sz="2800" b="1" u="sng" dirty="0" smtClean="0">
                <a:solidFill>
                  <a:srgbClr val="FF0000"/>
                </a:solidFill>
              </a:rPr>
              <a:t>3- The </a:t>
            </a:r>
            <a:r>
              <a:rPr lang="en-US" sz="2800" b="1" u="sng" dirty="0" err="1">
                <a:solidFill>
                  <a:srgbClr val="FF0000"/>
                </a:solidFill>
              </a:rPr>
              <a:t>Uterosacral</a:t>
            </a:r>
            <a:r>
              <a:rPr lang="en-US" sz="2800" b="1" u="sng" dirty="0">
                <a:solidFill>
                  <a:srgbClr val="FF0000"/>
                </a:solidFill>
              </a:rPr>
              <a:t> Ligaments </a:t>
            </a:r>
            <a:endParaRPr lang="en-US" dirty="0"/>
          </a:p>
          <a:p>
            <a:r>
              <a:rPr lang="en-US" dirty="0" smtClean="0"/>
              <a:t>Are two firm </a:t>
            </a:r>
            <a:r>
              <a:rPr lang="en-US" dirty="0" err="1" smtClean="0"/>
              <a:t>fibromuscular</a:t>
            </a:r>
            <a:r>
              <a:rPr lang="en-US" dirty="0" smtClean="0"/>
              <a:t> bands of pelvic </a:t>
            </a:r>
            <a:r>
              <a:rPr lang="en-US" dirty="0" err="1" smtClean="0"/>
              <a:t>fascia.Pass</a:t>
            </a:r>
            <a:r>
              <a:rPr lang="en-US" dirty="0" smtClean="0"/>
              <a:t> </a:t>
            </a:r>
            <a:r>
              <a:rPr lang="en-US" dirty="0"/>
              <a:t>superiorly and slightly posteriorly from the sides of the cervix to the middle of the sacrum; they are palpable on rectal </a:t>
            </a:r>
            <a:r>
              <a:rPr lang="en-US" dirty="0" smtClean="0"/>
              <a:t>examination</a:t>
            </a:r>
          </a:p>
          <a:p>
            <a:pPr>
              <a:defRPr/>
            </a:pPr>
            <a:r>
              <a:rPr lang="en-US" sz="2800" b="1" u="sng" dirty="0" smtClean="0">
                <a:solidFill>
                  <a:srgbClr val="FF0000"/>
                </a:solidFill>
              </a:rPr>
              <a:t>4- </a:t>
            </a:r>
            <a:r>
              <a:rPr lang="en-US" sz="2800" b="1" u="sng" dirty="0" err="1" smtClean="0">
                <a:solidFill>
                  <a:srgbClr val="FF0000"/>
                </a:solidFill>
              </a:rPr>
              <a:t>Pubocervical</a:t>
            </a:r>
            <a:r>
              <a:rPr lang="en-US" sz="2800" b="1" u="sng" dirty="0" smtClean="0">
                <a:solidFill>
                  <a:srgbClr val="FF0000"/>
                </a:solidFill>
              </a:rPr>
              <a:t> ligament</a:t>
            </a:r>
          </a:p>
          <a:p>
            <a:pPr>
              <a:defRPr/>
            </a:pPr>
            <a:r>
              <a:rPr lang="en-US" dirty="0" smtClean="0"/>
              <a:t>Two firm bands of connective tissue that pass to the cervix from the posterior surface of the pubis. They are positioned on either side of the neck of the bladder</a:t>
            </a:r>
            <a:r>
              <a:rPr lang="en-US" sz="2800" b="1" u="sng" dirty="0" smtClean="0">
                <a:solidFill>
                  <a:srgbClr val="FF0000"/>
                </a:solidFill>
              </a:rPr>
              <a:t> </a:t>
            </a:r>
          </a:p>
          <a:p>
            <a:pPr>
              <a:defRPr/>
            </a:pPr>
            <a:r>
              <a:rPr lang="en-US" sz="2800" b="1" u="sng" dirty="0" smtClean="0">
                <a:solidFill>
                  <a:srgbClr val="FF0000"/>
                </a:solidFill>
              </a:rPr>
              <a:t>5- Transverse cervical or (cardinal ligament)</a:t>
            </a:r>
          </a:p>
          <a:p>
            <a:pPr>
              <a:defRPr/>
            </a:pPr>
            <a:r>
              <a:rPr lang="en-US" dirty="0" smtClean="0"/>
              <a:t>Are </a:t>
            </a:r>
            <a:r>
              <a:rPr lang="en-US" dirty="0" err="1" smtClean="0"/>
              <a:t>fibromuscular</a:t>
            </a:r>
            <a:r>
              <a:rPr lang="en-US" dirty="0" smtClean="0"/>
              <a:t> condensations of pelvic fascia that pass to the cervix and the upper end of the vagina from the lateral walls of the pelvis.</a:t>
            </a:r>
          </a:p>
          <a:p>
            <a:endParaRPr lang="en-US" dirty="0" smtClean="0"/>
          </a:p>
          <a:p>
            <a:r>
              <a:rPr lang="en-US" sz="3200" b="1" dirty="0">
                <a:solidFill>
                  <a:srgbClr val="7030A0"/>
                </a:solidFill>
                <a:effectLst>
                  <a:outerShdw blurRad="38100" dist="38100" dir="2700000" algn="tl">
                    <a:srgbClr val="000000">
                      <a:alpha val="43137"/>
                    </a:srgbClr>
                  </a:outerShdw>
                </a:effectLst>
              </a:rPr>
              <a:t>The Principal Support of the Uterus </a:t>
            </a:r>
            <a:endParaRPr lang="en-US" sz="3200" b="1" dirty="0" smtClean="0">
              <a:solidFill>
                <a:srgbClr val="7030A0"/>
              </a:solidFill>
              <a:effectLst>
                <a:outerShdw blurRad="38100" dist="38100" dir="2700000" algn="tl">
                  <a:srgbClr val="000000">
                    <a:alpha val="43137"/>
                  </a:srgbClr>
                </a:outerShdw>
              </a:effectLst>
            </a:endParaRPr>
          </a:p>
          <a:p>
            <a:pPr marL="0" indent="0">
              <a:buNone/>
            </a:pPr>
            <a:endParaRPr lang="en-US" sz="3200" b="1" dirty="0" smtClean="0">
              <a:solidFill>
                <a:srgbClr val="7030A0"/>
              </a:solidFill>
              <a:effectLst>
                <a:outerShdw blurRad="38100" dist="38100" dir="2700000" algn="tl">
                  <a:srgbClr val="000000">
                    <a:alpha val="43137"/>
                  </a:srgbClr>
                </a:outerShdw>
              </a:effectLst>
            </a:endParaRPr>
          </a:p>
          <a:p>
            <a:r>
              <a:rPr lang="en-US" dirty="0" smtClean="0"/>
              <a:t>This </a:t>
            </a:r>
            <a:r>
              <a:rPr lang="en-US" dirty="0"/>
              <a:t>is the pelvic floor, formed by the pelvic diaphragm. </a:t>
            </a:r>
          </a:p>
          <a:p>
            <a:r>
              <a:rPr lang="en-US" dirty="0"/>
              <a:t>The pelvic viscera surrounding the uterus and the visceral fascia (</a:t>
            </a:r>
            <a:r>
              <a:rPr lang="en-US" dirty="0" err="1"/>
              <a:t>endopelvic</a:t>
            </a:r>
            <a:r>
              <a:rPr lang="en-US" dirty="0"/>
              <a:t> fascia) bind the pelvic viscera together. </a:t>
            </a:r>
          </a:p>
          <a:p>
            <a:r>
              <a:rPr lang="en-US" dirty="0"/>
              <a:t>The two levator ani muscles, the two coccygeus muscles, and the muscles of the urogenital diaphragm are particularly important in supporting the uterus</a:t>
            </a:r>
            <a:r>
              <a:rPr lang="en-US" dirty="0" smtClean="0"/>
              <a:t>.</a:t>
            </a:r>
          </a:p>
          <a:p>
            <a:r>
              <a:rPr lang="en-US" dirty="0" smtClean="0"/>
              <a:t>The Transverse Cervical, </a:t>
            </a:r>
            <a:r>
              <a:rPr lang="en-US" dirty="0" err="1" smtClean="0"/>
              <a:t>Pubocervical</a:t>
            </a:r>
            <a:r>
              <a:rPr lang="en-US" dirty="0" smtClean="0"/>
              <a:t>, and </a:t>
            </a:r>
            <a:r>
              <a:rPr lang="en-US" dirty="0" err="1" smtClean="0"/>
              <a:t>Sacrocervical</a:t>
            </a:r>
            <a:r>
              <a:rPr lang="en-US" dirty="0" smtClean="0"/>
              <a:t> Ligaments play an important part in supporting the uterus and keeping the cervix in its correct position. </a:t>
            </a:r>
          </a:p>
          <a:p>
            <a:endParaRPr lang="en-US" dirty="0"/>
          </a:p>
          <a:p>
            <a:endParaRPr lang="en-US" dirty="0" smtClean="0"/>
          </a:p>
        </p:txBody>
      </p:sp>
    </p:spTree>
    <p:extLst>
      <p:ext uri="{BB962C8B-B14F-4D97-AF65-F5344CB8AC3E}">
        <p14:creationId xmlns="" xmlns:p14="http://schemas.microsoft.com/office/powerpoint/2010/main" val="21104698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0" y="0"/>
            <a:ext cx="9144000" cy="6858000"/>
          </a:xfrm>
        </p:spPr>
        <p:txBody>
          <a:bodyPr>
            <a:normAutofit/>
          </a:bodyPr>
          <a:lstStyle/>
          <a:p>
            <a:pPr lvl="0">
              <a:buClr>
                <a:srgbClr val="AD0101"/>
              </a:buClr>
            </a:pPr>
            <a:r>
              <a:rPr lang="en-US" sz="2800" b="1" u="sng" dirty="0">
                <a:solidFill>
                  <a:srgbClr val="FF0000"/>
                </a:solidFill>
              </a:rPr>
              <a:t>6</a:t>
            </a:r>
            <a:r>
              <a:rPr lang="en-US" sz="2800" b="1" u="sng" dirty="0" smtClean="0">
                <a:solidFill>
                  <a:srgbClr val="FF0000"/>
                </a:solidFill>
              </a:rPr>
              <a:t>- </a:t>
            </a:r>
            <a:r>
              <a:rPr lang="en-US" sz="2800" b="1" u="sng" dirty="0">
                <a:solidFill>
                  <a:srgbClr val="FF0000"/>
                </a:solidFill>
                <a:latin typeface="Times New Roman" pitchFamily="18" charset="0"/>
                <a:cs typeface="Times New Roman" pitchFamily="18" charset="0"/>
              </a:rPr>
              <a:t>The Broad Ligament </a:t>
            </a:r>
          </a:p>
          <a:p>
            <a:pPr lvl="0">
              <a:buClr>
                <a:srgbClr val="AD0101"/>
              </a:buClr>
              <a:buFont typeface="Arial"/>
              <a:buChar char="•"/>
            </a:pPr>
            <a:r>
              <a:rPr lang="en-US" sz="2200" dirty="0" smtClean="0">
                <a:solidFill>
                  <a:prstClr val="black"/>
                </a:solidFill>
                <a:latin typeface="Times New Roman" pitchFamily="18" charset="0"/>
                <a:cs typeface="Times New Roman" pitchFamily="18" charset="0"/>
              </a:rPr>
              <a:t>This is a </a:t>
            </a:r>
            <a:r>
              <a:rPr lang="en-US" sz="2200" b="1" dirty="0" smtClean="0">
                <a:solidFill>
                  <a:srgbClr val="00B050"/>
                </a:solidFill>
                <a:latin typeface="Times New Roman" pitchFamily="18" charset="0"/>
                <a:cs typeface="Times New Roman" pitchFamily="18" charset="0"/>
              </a:rPr>
              <a:t>fold of peritoneum</a:t>
            </a:r>
            <a:r>
              <a:rPr lang="en-US" sz="2200" dirty="0" smtClean="0">
                <a:solidFill>
                  <a:srgbClr val="00B050"/>
                </a:solidFill>
                <a:latin typeface="Times New Roman" pitchFamily="18" charset="0"/>
                <a:cs typeface="Times New Roman" pitchFamily="18" charset="0"/>
              </a:rPr>
              <a:t> </a:t>
            </a:r>
            <a:r>
              <a:rPr lang="en-US" sz="2200" dirty="0" smtClean="0">
                <a:solidFill>
                  <a:prstClr val="black"/>
                </a:solidFill>
                <a:latin typeface="Times New Roman" pitchFamily="18" charset="0"/>
                <a:cs typeface="Times New Roman" pitchFamily="18" charset="0"/>
              </a:rPr>
              <a:t>with </a:t>
            </a:r>
            <a:r>
              <a:rPr lang="en-US" sz="2200" b="1" dirty="0" smtClean="0">
                <a:solidFill>
                  <a:prstClr val="black"/>
                </a:solidFill>
                <a:latin typeface="Times New Roman" pitchFamily="18" charset="0"/>
                <a:cs typeface="Times New Roman" pitchFamily="18" charset="0"/>
              </a:rPr>
              <a:t>mesothelium</a:t>
            </a:r>
            <a:r>
              <a:rPr lang="en-US" sz="2200" dirty="0" smtClean="0">
                <a:solidFill>
                  <a:prstClr val="black"/>
                </a:solidFill>
                <a:latin typeface="Times New Roman" pitchFamily="18" charset="0"/>
                <a:cs typeface="Times New Roman" pitchFamily="18" charset="0"/>
              </a:rPr>
              <a:t> on its </a:t>
            </a:r>
            <a:r>
              <a:rPr lang="en-US" sz="2200" b="1" dirty="0" smtClean="0">
                <a:solidFill>
                  <a:prstClr val="black"/>
                </a:solidFill>
                <a:latin typeface="Times New Roman" pitchFamily="18" charset="0"/>
                <a:cs typeface="Times New Roman" pitchFamily="18" charset="0"/>
              </a:rPr>
              <a:t>anterior</a:t>
            </a:r>
            <a:r>
              <a:rPr lang="en-US" sz="2200" dirty="0" smtClean="0">
                <a:solidFill>
                  <a:prstClr val="black"/>
                </a:solidFill>
                <a:latin typeface="Times New Roman" pitchFamily="18" charset="0"/>
                <a:cs typeface="Times New Roman" pitchFamily="18" charset="0"/>
              </a:rPr>
              <a:t> and </a:t>
            </a:r>
            <a:r>
              <a:rPr lang="en-US" sz="2200" b="1" dirty="0" smtClean="0">
                <a:solidFill>
                  <a:prstClr val="black"/>
                </a:solidFill>
                <a:latin typeface="Times New Roman" pitchFamily="18" charset="0"/>
                <a:cs typeface="Times New Roman" pitchFamily="18" charset="0"/>
              </a:rPr>
              <a:t>posterior surfaces</a:t>
            </a:r>
            <a:r>
              <a:rPr lang="en-US" sz="2200" dirty="0" smtClean="0">
                <a:solidFill>
                  <a:prstClr val="black"/>
                </a:solidFill>
                <a:latin typeface="Times New Roman" pitchFamily="18" charset="0"/>
                <a:cs typeface="Times New Roman" pitchFamily="18" charset="0"/>
              </a:rPr>
              <a:t>. </a:t>
            </a:r>
          </a:p>
          <a:p>
            <a:pPr lvl="0">
              <a:buClr>
                <a:srgbClr val="AD0101"/>
              </a:buClr>
              <a:buFont typeface="Arial"/>
              <a:buChar char="•"/>
            </a:pPr>
            <a:r>
              <a:rPr lang="en-US" sz="2200" dirty="0" smtClean="0">
                <a:solidFill>
                  <a:prstClr val="black"/>
                </a:solidFill>
                <a:latin typeface="Times New Roman" pitchFamily="18" charset="0"/>
                <a:cs typeface="Times New Roman" pitchFamily="18" charset="0"/>
              </a:rPr>
              <a:t>It extends from the </a:t>
            </a:r>
            <a:r>
              <a:rPr lang="en-US" sz="2200" b="1" dirty="0" smtClean="0">
                <a:solidFill>
                  <a:srgbClr val="FF0000"/>
                </a:solidFill>
                <a:latin typeface="Times New Roman" pitchFamily="18" charset="0"/>
                <a:cs typeface="Times New Roman" pitchFamily="18" charset="0"/>
              </a:rPr>
              <a:t>sides of the uterus</a:t>
            </a:r>
            <a:r>
              <a:rPr lang="en-US" sz="2200" dirty="0" smtClean="0">
                <a:solidFill>
                  <a:srgbClr val="FF0000"/>
                </a:solidFill>
                <a:latin typeface="Times New Roman" pitchFamily="18" charset="0"/>
                <a:cs typeface="Times New Roman" pitchFamily="18" charset="0"/>
              </a:rPr>
              <a:t> </a:t>
            </a:r>
            <a:r>
              <a:rPr lang="en-US" sz="2200" dirty="0" smtClean="0">
                <a:solidFill>
                  <a:prstClr val="black"/>
                </a:solidFill>
                <a:latin typeface="Times New Roman" pitchFamily="18" charset="0"/>
                <a:cs typeface="Times New Roman" pitchFamily="18" charset="0"/>
              </a:rPr>
              <a:t>to the </a:t>
            </a:r>
            <a:r>
              <a:rPr lang="en-US" sz="2200" dirty="0" smtClean="0">
                <a:solidFill>
                  <a:srgbClr val="FF0000"/>
                </a:solidFill>
                <a:latin typeface="Times New Roman" pitchFamily="18" charset="0"/>
                <a:cs typeface="Times New Roman" pitchFamily="18" charset="0"/>
              </a:rPr>
              <a:t>lateral walls </a:t>
            </a:r>
            <a:r>
              <a:rPr lang="en-US" sz="2200" dirty="0" smtClean="0">
                <a:solidFill>
                  <a:prstClr val="black"/>
                </a:solidFill>
                <a:latin typeface="Times New Roman" pitchFamily="18" charset="0"/>
                <a:cs typeface="Times New Roman" pitchFamily="18" charset="0"/>
              </a:rPr>
              <a:t>and </a:t>
            </a:r>
            <a:r>
              <a:rPr lang="en-US" sz="2200" dirty="0" smtClean="0">
                <a:solidFill>
                  <a:srgbClr val="FF0000"/>
                </a:solidFill>
                <a:latin typeface="Times New Roman" pitchFamily="18" charset="0"/>
                <a:cs typeface="Times New Roman" pitchFamily="18" charset="0"/>
              </a:rPr>
              <a:t>floor of the pelvis</a:t>
            </a:r>
            <a:endParaRPr lang="en-US" sz="2200" dirty="0" smtClean="0">
              <a:solidFill>
                <a:srgbClr val="FF0000"/>
              </a:solidFill>
              <a:latin typeface="Times New Roman" pitchFamily="18" charset="0"/>
              <a:cs typeface="Times New Roman" pitchFamily="18" charset="0"/>
            </a:endParaRPr>
          </a:p>
          <a:p>
            <a:pPr lvl="0">
              <a:buClr>
                <a:srgbClr val="AD0101"/>
              </a:buClr>
              <a:buFont typeface="Arial"/>
              <a:buChar char="•"/>
            </a:pPr>
            <a:r>
              <a:rPr lang="en-US" sz="2200" dirty="0" smtClean="0">
                <a:solidFill>
                  <a:prstClr val="black"/>
                </a:solidFill>
                <a:latin typeface="Times New Roman" pitchFamily="18" charset="0"/>
                <a:cs typeface="Times New Roman" pitchFamily="18" charset="0"/>
              </a:rPr>
              <a:t>The broad ligament </a:t>
            </a:r>
            <a:r>
              <a:rPr lang="en-US" sz="2200" b="1" dirty="0" smtClean="0">
                <a:solidFill>
                  <a:prstClr val="black"/>
                </a:solidFill>
                <a:latin typeface="Times New Roman" pitchFamily="18" charset="0"/>
                <a:cs typeface="Times New Roman" pitchFamily="18" charset="0"/>
              </a:rPr>
              <a:t>holds the uterus in its normal position</a:t>
            </a:r>
            <a:r>
              <a:rPr lang="en-US" sz="2200" dirty="0" smtClean="0">
                <a:solidFill>
                  <a:prstClr val="black"/>
                </a:solidFill>
                <a:latin typeface="Times New Roman" pitchFamily="18" charset="0"/>
                <a:cs typeface="Times New Roman" pitchFamily="18" charset="0"/>
              </a:rPr>
              <a:t>. </a:t>
            </a:r>
          </a:p>
          <a:p>
            <a:pPr lvl="0">
              <a:buClr>
                <a:srgbClr val="AD0101"/>
              </a:buClr>
              <a:buFont typeface="Arial"/>
              <a:buChar char="•"/>
            </a:pPr>
            <a:r>
              <a:rPr lang="en-US" sz="2200" dirty="0" smtClean="0">
                <a:solidFill>
                  <a:prstClr val="black"/>
                </a:solidFill>
                <a:latin typeface="Times New Roman" pitchFamily="18" charset="0"/>
                <a:cs typeface="Times New Roman" pitchFamily="18" charset="0"/>
              </a:rPr>
              <a:t>The </a:t>
            </a:r>
            <a:r>
              <a:rPr lang="en-US" sz="2200" b="1" dirty="0" smtClean="0">
                <a:solidFill>
                  <a:prstClr val="black"/>
                </a:solidFill>
                <a:latin typeface="Times New Roman" pitchFamily="18" charset="0"/>
                <a:cs typeface="Times New Roman" pitchFamily="18" charset="0"/>
              </a:rPr>
              <a:t>2 layers</a:t>
            </a:r>
            <a:r>
              <a:rPr lang="en-US" sz="2200" dirty="0" smtClean="0">
                <a:solidFill>
                  <a:prstClr val="black"/>
                </a:solidFill>
                <a:latin typeface="Times New Roman" pitchFamily="18" charset="0"/>
                <a:cs typeface="Times New Roman" pitchFamily="18" charset="0"/>
              </a:rPr>
              <a:t> of the broad ligament are </a:t>
            </a:r>
            <a:r>
              <a:rPr lang="en-US" sz="2200" b="1" dirty="0" smtClean="0">
                <a:solidFill>
                  <a:prstClr val="black"/>
                </a:solidFill>
                <a:latin typeface="Times New Roman" pitchFamily="18" charset="0"/>
                <a:cs typeface="Times New Roman" pitchFamily="18" charset="0"/>
              </a:rPr>
              <a:t>continuous with each other</a:t>
            </a:r>
            <a:r>
              <a:rPr lang="en-US" sz="2200" dirty="0" smtClean="0">
                <a:solidFill>
                  <a:prstClr val="black"/>
                </a:solidFill>
                <a:latin typeface="Times New Roman" pitchFamily="18" charset="0"/>
                <a:cs typeface="Times New Roman" pitchFamily="18" charset="0"/>
              </a:rPr>
              <a:t> at a </a:t>
            </a:r>
            <a:r>
              <a:rPr lang="en-US" sz="2200" b="1" dirty="0" smtClean="0">
                <a:solidFill>
                  <a:prstClr val="black"/>
                </a:solidFill>
                <a:latin typeface="Times New Roman" pitchFamily="18" charset="0"/>
                <a:cs typeface="Times New Roman" pitchFamily="18" charset="0"/>
              </a:rPr>
              <a:t>free edge</a:t>
            </a:r>
            <a:r>
              <a:rPr lang="en-US" sz="2200" dirty="0" smtClean="0">
                <a:solidFill>
                  <a:prstClr val="black"/>
                </a:solidFill>
                <a:latin typeface="Times New Roman" pitchFamily="18" charset="0"/>
                <a:cs typeface="Times New Roman" pitchFamily="18" charset="0"/>
              </a:rPr>
              <a:t>. </a:t>
            </a:r>
          </a:p>
          <a:p>
            <a:pPr lvl="0">
              <a:buClr>
                <a:srgbClr val="AD0101"/>
              </a:buClr>
              <a:buFont typeface="Arial"/>
              <a:buChar char="•"/>
            </a:pPr>
            <a:r>
              <a:rPr lang="en-US" sz="2200" dirty="0" smtClean="0">
                <a:solidFill>
                  <a:prstClr val="black"/>
                </a:solidFill>
                <a:latin typeface="Times New Roman" pitchFamily="18" charset="0"/>
                <a:cs typeface="Times New Roman" pitchFamily="18" charset="0"/>
              </a:rPr>
              <a:t>This is </a:t>
            </a:r>
            <a:r>
              <a:rPr lang="en-US" sz="2200" b="1" dirty="0" smtClean="0">
                <a:solidFill>
                  <a:prstClr val="black"/>
                </a:solidFill>
                <a:latin typeface="Times New Roman" pitchFamily="18" charset="0"/>
                <a:cs typeface="Times New Roman" pitchFamily="18" charset="0"/>
              </a:rPr>
              <a:t>directed anteriorly</a:t>
            </a:r>
            <a:r>
              <a:rPr lang="en-US" sz="2200" dirty="0" smtClean="0">
                <a:solidFill>
                  <a:prstClr val="black"/>
                </a:solidFill>
                <a:latin typeface="Times New Roman" pitchFamily="18" charset="0"/>
                <a:cs typeface="Times New Roman" pitchFamily="18" charset="0"/>
              </a:rPr>
              <a:t> and </a:t>
            </a:r>
            <a:r>
              <a:rPr lang="en-US" sz="2200" b="1" dirty="0" smtClean="0">
                <a:solidFill>
                  <a:prstClr val="black"/>
                </a:solidFill>
                <a:latin typeface="Times New Roman" pitchFamily="18" charset="0"/>
                <a:cs typeface="Times New Roman" pitchFamily="18" charset="0"/>
              </a:rPr>
              <a:t>superiorly</a:t>
            </a:r>
            <a:r>
              <a:rPr lang="en-US" sz="2200" dirty="0" smtClean="0">
                <a:solidFill>
                  <a:prstClr val="black"/>
                </a:solidFill>
                <a:latin typeface="Times New Roman" pitchFamily="18" charset="0"/>
                <a:cs typeface="Times New Roman" pitchFamily="18" charset="0"/>
              </a:rPr>
              <a:t> to surround the </a:t>
            </a:r>
            <a:r>
              <a:rPr lang="en-US" sz="2200" dirty="0" smtClean="0">
                <a:solidFill>
                  <a:prstClr val="black"/>
                </a:solidFill>
                <a:latin typeface="Times New Roman" pitchFamily="18" charset="0"/>
                <a:cs typeface="Times New Roman" pitchFamily="18" charset="0"/>
                <a:hlinkClick r:id="rId2"/>
              </a:rPr>
              <a:t>uterine tube</a:t>
            </a:r>
            <a:r>
              <a:rPr lang="en-US" sz="2200" dirty="0" smtClean="0">
                <a:solidFill>
                  <a:prstClr val="black"/>
                </a:solidFill>
                <a:latin typeface="Times New Roman" pitchFamily="18" charset="0"/>
                <a:cs typeface="Times New Roman" pitchFamily="18" charset="0"/>
              </a:rPr>
              <a:t>. </a:t>
            </a:r>
          </a:p>
          <a:p>
            <a:pPr lvl="0">
              <a:buClr>
                <a:srgbClr val="AD0101"/>
              </a:buClr>
              <a:buFont typeface="Arial"/>
              <a:buChar char="•"/>
            </a:pPr>
            <a:r>
              <a:rPr lang="en-US" sz="2200" b="1" dirty="0" smtClean="0">
                <a:solidFill>
                  <a:prstClr val="black"/>
                </a:solidFill>
                <a:latin typeface="Times New Roman" pitchFamily="18" charset="0"/>
                <a:cs typeface="Times New Roman" pitchFamily="18" charset="0"/>
              </a:rPr>
              <a:t>Laterally</a:t>
            </a:r>
            <a:r>
              <a:rPr lang="en-US" sz="2200" dirty="0" smtClean="0">
                <a:solidFill>
                  <a:prstClr val="black"/>
                </a:solidFill>
                <a:latin typeface="Times New Roman" pitchFamily="18" charset="0"/>
                <a:cs typeface="Times New Roman" pitchFamily="18" charset="0"/>
              </a:rPr>
              <a:t>, the broad ligament is </a:t>
            </a:r>
            <a:r>
              <a:rPr lang="en-US" sz="2200" b="1" dirty="0" smtClean="0">
                <a:solidFill>
                  <a:prstClr val="black"/>
                </a:solidFill>
                <a:latin typeface="Times New Roman" pitchFamily="18" charset="0"/>
                <a:cs typeface="Times New Roman" pitchFamily="18" charset="0"/>
              </a:rPr>
              <a:t>prolonged superiorly</a:t>
            </a:r>
            <a:r>
              <a:rPr lang="en-US" sz="2200" dirty="0" smtClean="0">
                <a:solidFill>
                  <a:prstClr val="black"/>
                </a:solidFill>
                <a:latin typeface="Times New Roman" pitchFamily="18" charset="0"/>
                <a:cs typeface="Times New Roman" pitchFamily="18" charset="0"/>
              </a:rPr>
              <a:t> over the </a:t>
            </a:r>
            <a:r>
              <a:rPr lang="en-US" sz="2200" b="1" dirty="0" smtClean="0">
                <a:solidFill>
                  <a:prstClr val="black"/>
                </a:solidFill>
                <a:latin typeface="Times New Roman" pitchFamily="18" charset="0"/>
                <a:cs typeface="Times New Roman" pitchFamily="18" charset="0"/>
              </a:rPr>
              <a:t>ovarian vessels</a:t>
            </a:r>
            <a:r>
              <a:rPr lang="en-US" sz="2200" dirty="0" smtClean="0">
                <a:solidFill>
                  <a:prstClr val="black"/>
                </a:solidFill>
                <a:latin typeface="Times New Roman" pitchFamily="18" charset="0"/>
                <a:cs typeface="Times New Roman" pitchFamily="18" charset="0"/>
              </a:rPr>
              <a:t> as the </a:t>
            </a:r>
            <a:r>
              <a:rPr lang="en-US" sz="2200" b="1" dirty="0" smtClean="0">
                <a:solidFill>
                  <a:prstClr val="black"/>
                </a:solidFill>
                <a:latin typeface="Times New Roman" pitchFamily="18" charset="0"/>
                <a:cs typeface="Times New Roman" pitchFamily="18" charset="0"/>
              </a:rPr>
              <a:t>suspensory ligament of the ovary</a:t>
            </a:r>
            <a:r>
              <a:rPr lang="en-US" sz="2200" dirty="0" smtClean="0">
                <a:solidFill>
                  <a:prstClr val="black"/>
                </a:solidFill>
                <a:latin typeface="Times New Roman" pitchFamily="18" charset="0"/>
                <a:cs typeface="Times New Roman" pitchFamily="18" charset="0"/>
              </a:rPr>
              <a:t>. </a:t>
            </a:r>
          </a:p>
          <a:p>
            <a:pPr lvl="0">
              <a:buClr>
                <a:srgbClr val="AD0101"/>
              </a:buClr>
              <a:buFont typeface="Arial"/>
              <a:buChar char="•"/>
            </a:pPr>
            <a:r>
              <a:rPr lang="en-US" sz="2200" dirty="0" smtClean="0">
                <a:solidFill>
                  <a:prstClr val="black"/>
                </a:solidFill>
                <a:latin typeface="Times New Roman" pitchFamily="18" charset="0"/>
                <a:cs typeface="Times New Roman" pitchFamily="18" charset="0"/>
              </a:rPr>
              <a:t>The </a:t>
            </a:r>
            <a:r>
              <a:rPr lang="en-US" sz="2200" b="1" dirty="0" smtClean="0">
                <a:solidFill>
                  <a:prstClr val="black"/>
                </a:solidFill>
                <a:latin typeface="Times New Roman" pitchFamily="18" charset="0"/>
                <a:cs typeface="Times New Roman" pitchFamily="18" charset="0"/>
              </a:rPr>
              <a:t>ovarian ligament</a:t>
            </a:r>
            <a:r>
              <a:rPr lang="en-US" sz="2200" dirty="0" smtClean="0">
                <a:solidFill>
                  <a:prstClr val="black"/>
                </a:solidFill>
                <a:latin typeface="Times New Roman" pitchFamily="18" charset="0"/>
                <a:cs typeface="Times New Roman" pitchFamily="18" charset="0"/>
              </a:rPr>
              <a:t> lies </a:t>
            </a:r>
            <a:r>
              <a:rPr lang="en-US" sz="2200" b="1" dirty="0" err="1" smtClean="0">
                <a:solidFill>
                  <a:prstClr val="black"/>
                </a:solidFill>
                <a:latin typeface="Times New Roman" pitchFamily="18" charset="0"/>
                <a:cs typeface="Times New Roman" pitchFamily="18" charset="0"/>
              </a:rPr>
              <a:t>posterosuperiorly</a:t>
            </a:r>
            <a:r>
              <a:rPr lang="en-US" sz="2200" dirty="0" smtClean="0">
                <a:solidFill>
                  <a:prstClr val="black"/>
                </a:solidFill>
                <a:latin typeface="Times New Roman" pitchFamily="18" charset="0"/>
                <a:cs typeface="Times New Roman" pitchFamily="18" charset="0"/>
              </a:rPr>
              <a:t> and the </a:t>
            </a:r>
            <a:r>
              <a:rPr lang="en-US" sz="2200" b="1" dirty="0" smtClean="0">
                <a:solidFill>
                  <a:prstClr val="black"/>
                </a:solidFill>
                <a:latin typeface="Times New Roman" pitchFamily="18" charset="0"/>
                <a:cs typeface="Times New Roman" pitchFamily="18" charset="0"/>
              </a:rPr>
              <a:t>round ligament of the uterus</a:t>
            </a:r>
            <a:r>
              <a:rPr lang="en-US" sz="2200" dirty="0" smtClean="0">
                <a:solidFill>
                  <a:prstClr val="black"/>
                </a:solidFill>
                <a:latin typeface="Times New Roman" pitchFamily="18" charset="0"/>
                <a:cs typeface="Times New Roman" pitchFamily="18" charset="0"/>
              </a:rPr>
              <a:t> lies </a:t>
            </a:r>
            <a:r>
              <a:rPr lang="en-US" sz="2200" b="1" dirty="0" err="1" smtClean="0">
                <a:solidFill>
                  <a:prstClr val="black"/>
                </a:solidFill>
                <a:latin typeface="Times New Roman" pitchFamily="18" charset="0"/>
                <a:cs typeface="Times New Roman" pitchFamily="18" charset="0"/>
              </a:rPr>
              <a:t>anteroinferiorly</a:t>
            </a:r>
            <a:r>
              <a:rPr lang="en-US" sz="2200" dirty="0" smtClean="0">
                <a:solidFill>
                  <a:prstClr val="black"/>
                </a:solidFill>
                <a:latin typeface="Times New Roman" pitchFamily="18" charset="0"/>
                <a:cs typeface="Times New Roman" pitchFamily="18" charset="0"/>
              </a:rPr>
              <a:t> within the broad ligament. </a:t>
            </a:r>
          </a:p>
          <a:p>
            <a:pPr lvl="0">
              <a:buClr>
                <a:srgbClr val="AD0101"/>
              </a:buClr>
              <a:buFont typeface="Arial"/>
              <a:buChar char="•"/>
            </a:pPr>
            <a:r>
              <a:rPr lang="en-US" sz="2200" dirty="0" smtClean="0">
                <a:solidFill>
                  <a:prstClr val="black"/>
                </a:solidFill>
                <a:latin typeface="Times New Roman" pitchFamily="18" charset="0"/>
                <a:cs typeface="Times New Roman" pitchFamily="18" charset="0"/>
              </a:rPr>
              <a:t>The broad ligament contains </a:t>
            </a:r>
            <a:r>
              <a:rPr lang="en-US" sz="2200" b="1" dirty="0" err="1" smtClean="0">
                <a:solidFill>
                  <a:prstClr val="black"/>
                </a:solidFill>
                <a:latin typeface="Times New Roman" pitchFamily="18" charset="0"/>
                <a:cs typeface="Times New Roman" pitchFamily="18" charset="0"/>
              </a:rPr>
              <a:t>extraperitoneal</a:t>
            </a:r>
            <a:r>
              <a:rPr lang="en-US" sz="2200" b="1" dirty="0" smtClean="0">
                <a:solidFill>
                  <a:prstClr val="black"/>
                </a:solidFill>
                <a:latin typeface="Times New Roman" pitchFamily="18" charset="0"/>
                <a:cs typeface="Times New Roman" pitchFamily="18" charset="0"/>
              </a:rPr>
              <a:t> tissue</a:t>
            </a:r>
            <a:r>
              <a:rPr lang="en-US" sz="2200" dirty="0" smtClean="0">
                <a:solidFill>
                  <a:prstClr val="black"/>
                </a:solidFill>
                <a:latin typeface="Times New Roman" pitchFamily="18" charset="0"/>
                <a:cs typeface="Times New Roman" pitchFamily="18" charset="0"/>
              </a:rPr>
              <a:t> (connective tissue and smooth muscle) called </a:t>
            </a:r>
            <a:r>
              <a:rPr lang="en-US" sz="2200" b="1" dirty="0" err="1" smtClean="0">
                <a:solidFill>
                  <a:prstClr val="black"/>
                </a:solidFill>
                <a:latin typeface="Times New Roman" pitchFamily="18" charset="0"/>
                <a:cs typeface="Times New Roman" pitchFamily="18" charset="0"/>
              </a:rPr>
              <a:t>parametrium</a:t>
            </a:r>
            <a:r>
              <a:rPr lang="en-US" sz="2200" dirty="0" smtClean="0">
                <a:solidFill>
                  <a:prstClr val="black"/>
                </a:solidFill>
                <a:latin typeface="Times New Roman" pitchFamily="18" charset="0"/>
                <a:cs typeface="Times New Roman" pitchFamily="18" charset="0"/>
              </a:rPr>
              <a:t>. </a:t>
            </a:r>
          </a:p>
          <a:p>
            <a:pPr lvl="0">
              <a:buClr>
                <a:srgbClr val="AD0101"/>
              </a:buClr>
              <a:buFont typeface="Arial"/>
              <a:buChar char="•"/>
            </a:pPr>
            <a:r>
              <a:rPr lang="en-US" sz="2200" dirty="0" smtClean="0">
                <a:solidFill>
                  <a:prstClr val="black"/>
                </a:solidFill>
                <a:latin typeface="Times New Roman" pitchFamily="18" charset="0"/>
                <a:cs typeface="Times New Roman" pitchFamily="18" charset="0"/>
              </a:rPr>
              <a:t>It gives </a:t>
            </a:r>
            <a:r>
              <a:rPr lang="en-US" sz="2200" b="1" dirty="0" smtClean="0">
                <a:solidFill>
                  <a:prstClr val="black"/>
                </a:solidFill>
                <a:latin typeface="Times New Roman" pitchFamily="18" charset="0"/>
                <a:cs typeface="Times New Roman" pitchFamily="18" charset="0"/>
              </a:rPr>
              <a:t>attachment to the </a:t>
            </a:r>
            <a:r>
              <a:rPr lang="en-US" sz="2200" dirty="0" smtClean="0">
                <a:solidFill>
                  <a:prstClr val="black"/>
                </a:solidFill>
                <a:latin typeface="Times New Roman" pitchFamily="18" charset="0"/>
                <a:cs typeface="Times New Roman" pitchFamily="18" charset="0"/>
                <a:hlinkClick r:id="rId3"/>
              </a:rPr>
              <a:t>ovary</a:t>
            </a:r>
            <a:r>
              <a:rPr lang="en-US" sz="2200" dirty="0" smtClean="0">
                <a:solidFill>
                  <a:prstClr val="black"/>
                </a:solidFill>
                <a:latin typeface="Times New Roman" pitchFamily="18" charset="0"/>
                <a:cs typeface="Times New Roman" pitchFamily="18" charset="0"/>
              </a:rPr>
              <a:t> through the </a:t>
            </a:r>
            <a:r>
              <a:rPr lang="en-US" sz="2200" b="1" dirty="0" err="1" smtClean="0">
                <a:solidFill>
                  <a:prstClr val="black"/>
                </a:solidFill>
                <a:latin typeface="Times New Roman" pitchFamily="18" charset="0"/>
                <a:cs typeface="Times New Roman" pitchFamily="18" charset="0"/>
              </a:rPr>
              <a:t>mesovarium</a:t>
            </a:r>
            <a:r>
              <a:rPr lang="en-US" sz="2200" dirty="0" smtClean="0">
                <a:solidFill>
                  <a:prstClr val="black"/>
                </a:solidFill>
                <a:latin typeface="Times New Roman" pitchFamily="18" charset="0"/>
                <a:cs typeface="Times New Roman" pitchFamily="18" charset="0"/>
              </a:rPr>
              <a:t>. </a:t>
            </a:r>
          </a:p>
          <a:p>
            <a:pPr lvl="0">
              <a:buClr>
                <a:srgbClr val="AD0101"/>
              </a:buClr>
              <a:buFont typeface="Arial"/>
              <a:buChar char="•"/>
            </a:pPr>
            <a:r>
              <a:rPr lang="en-US" sz="2200" dirty="0" smtClean="0">
                <a:solidFill>
                  <a:prstClr val="black"/>
                </a:solidFill>
                <a:latin typeface="Times New Roman" pitchFamily="18" charset="0"/>
                <a:cs typeface="Times New Roman" pitchFamily="18" charset="0"/>
              </a:rPr>
              <a:t>The </a:t>
            </a:r>
            <a:r>
              <a:rPr lang="en-US" sz="2200" dirty="0" err="1" smtClean="0">
                <a:solidFill>
                  <a:prstClr val="black"/>
                </a:solidFill>
                <a:latin typeface="Times New Roman" pitchFamily="18" charset="0"/>
                <a:cs typeface="Times New Roman" pitchFamily="18" charset="0"/>
                <a:hlinkClick r:id="rId2"/>
              </a:rPr>
              <a:t>mesosalpinx</a:t>
            </a:r>
            <a:r>
              <a:rPr lang="en-US" sz="2200" dirty="0" smtClean="0">
                <a:solidFill>
                  <a:prstClr val="black"/>
                </a:solidFill>
                <a:latin typeface="Times New Roman" pitchFamily="18" charset="0"/>
                <a:cs typeface="Times New Roman" pitchFamily="18" charset="0"/>
              </a:rPr>
              <a:t> is a mesentery supporting the </a:t>
            </a:r>
            <a:r>
              <a:rPr lang="en-US" sz="2200" dirty="0" smtClean="0">
                <a:solidFill>
                  <a:prstClr val="black"/>
                </a:solidFill>
                <a:latin typeface="Times New Roman" pitchFamily="18" charset="0"/>
                <a:cs typeface="Times New Roman" pitchFamily="18" charset="0"/>
                <a:hlinkClick r:id="rId2"/>
              </a:rPr>
              <a:t>uterine tube</a:t>
            </a:r>
            <a:r>
              <a:rPr lang="en-US" sz="2200" dirty="0" smtClean="0">
                <a:solidFill>
                  <a:prstClr val="black"/>
                </a:solidFill>
                <a:latin typeface="Times New Roman" pitchFamily="18" charset="0"/>
                <a:cs typeface="Times New Roman" pitchFamily="18" charset="0"/>
              </a:rPr>
              <a:t>. </a:t>
            </a:r>
          </a:p>
          <a:p>
            <a:pPr lvl="0">
              <a:buClr>
                <a:srgbClr val="AD0101"/>
              </a:buClr>
            </a:pPr>
            <a:endParaRPr lang="en-US" sz="2200" dirty="0">
              <a:solidFill>
                <a:prstClr val="black"/>
              </a:solidFill>
            </a:endParaRPr>
          </a:p>
        </p:txBody>
      </p:sp>
    </p:spTree>
    <p:extLst>
      <p:ext uri="{BB962C8B-B14F-4D97-AF65-F5344CB8AC3E}">
        <p14:creationId xmlns="" xmlns:p14="http://schemas.microsoft.com/office/powerpoint/2010/main" val="13605970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0" y="0"/>
            <a:ext cx="9144000" cy="6473952"/>
          </a:xfrm>
        </p:spPr>
        <p:txBody>
          <a:bodyPr>
            <a:normAutofit/>
          </a:bodyPr>
          <a:lstStyle/>
          <a:p>
            <a:pPr>
              <a:buNone/>
            </a:pPr>
            <a:r>
              <a:rPr lang="en-US" dirty="0" smtClean="0"/>
              <a:t> </a:t>
            </a:r>
            <a:r>
              <a:rPr lang="en-US" dirty="0" smtClean="0">
                <a:solidFill>
                  <a:srgbClr val="00B050"/>
                </a:solidFill>
              </a:rPr>
              <a:t>Each </a:t>
            </a:r>
            <a:r>
              <a:rPr lang="en-US" dirty="0" smtClean="0">
                <a:solidFill>
                  <a:srgbClr val="00B050"/>
                </a:solidFill>
              </a:rPr>
              <a:t>broad ligament contains the following:</a:t>
            </a:r>
          </a:p>
          <a:p>
            <a:r>
              <a:rPr lang="en-US" dirty="0" smtClean="0">
                <a:solidFill>
                  <a:srgbClr val="FF0000"/>
                </a:solidFill>
              </a:rPr>
              <a:t>The uterine tube </a:t>
            </a:r>
            <a:r>
              <a:rPr lang="en-US" dirty="0" smtClean="0"/>
              <a:t>in its upper free border</a:t>
            </a:r>
          </a:p>
          <a:p>
            <a:r>
              <a:rPr lang="en-US" dirty="0" smtClean="0"/>
              <a:t>The </a:t>
            </a:r>
            <a:r>
              <a:rPr lang="en-US" dirty="0" smtClean="0">
                <a:solidFill>
                  <a:srgbClr val="FF0000"/>
                </a:solidFill>
              </a:rPr>
              <a:t>round </a:t>
            </a:r>
            <a:r>
              <a:rPr lang="en-US" dirty="0" smtClean="0">
                <a:solidFill>
                  <a:srgbClr val="FF0000"/>
                </a:solidFill>
              </a:rPr>
              <a:t>ligament of the ovary </a:t>
            </a:r>
            <a:r>
              <a:rPr lang="en-US" dirty="0" smtClean="0"/>
              <a:t>and the </a:t>
            </a:r>
            <a:r>
              <a:rPr lang="en-US" dirty="0" smtClean="0">
                <a:solidFill>
                  <a:srgbClr val="FF0000"/>
                </a:solidFill>
              </a:rPr>
              <a:t>round </a:t>
            </a:r>
            <a:r>
              <a:rPr lang="en-US" dirty="0" smtClean="0">
                <a:solidFill>
                  <a:srgbClr val="FF0000"/>
                </a:solidFill>
              </a:rPr>
              <a:t>ligament of the uterus</a:t>
            </a:r>
            <a:r>
              <a:rPr lang="en-US" dirty="0" smtClean="0"/>
              <a:t>. They represent the remains of the </a:t>
            </a:r>
            <a:r>
              <a:rPr lang="en-US" dirty="0" err="1" smtClean="0">
                <a:solidFill>
                  <a:srgbClr val="00B050"/>
                </a:solidFill>
              </a:rPr>
              <a:t>gubernaculum</a:t>
            </a:r>
            <a:r>
              <a:rPr lang="en-US" dirty="0" smtClean="0"/>
              <a:t>.</a:t>
            </a:r>
          </a:p>
          <a:p>
            <a:r>
              <a:rPr lang="en-US" dirty="0" smtClean="0"/>
              <a:t>The uterine and ovarian blood vessels, lymph vessels, and nerves</a:t>
            </a:r>
          </a:p>
          <a:p>
            <a:r>
              <a:rPr lang="en-US" dirty="0" smtClean="0"/>
              <a:t>The </a:t>
            </a:r>
            <a:r>
              <a:rPr lang="en-US" dirty="0" err="1" smtClean="0">
                <a:solidFill>
                  <a:srgbClr val="FF0000"/>
                </a:solidFill>
              </a:rPr>
              <a:t>epoophoron</a:t>
            </a:r>
            <a:r>
              <a:rPr lang="en-US" dirty="0" smtClean="0"/>
              <a:t>, a vestigial structure that lies in the broad ligament above the attachment of the </a:t>
            </a:r>
            <a:r>
              <a:rPr lang="en-US" dirty="0" err="1" smtClean="0"/>
              <a:t>mesovarium</a:t>
            </a:r>
            <a:r>
              <a:rPr lang="en-US" dirty="0" smtClean="0"/>
              <a:t>. It represents the remains of the </a:t>
            </a:r>
            <a:r>
              <a:rPr lang="en-US" dirty="0" err="1" smtClean="0"/>
              <a:t>mesonephros</a:t>
            </a:r>
            <a:r>
              <a:rPr lang="en-US" dirty="0" smtClean="0"/>
              <a:t>.</a:t>
            </a:r>
            <a:endParaRPr lang="en-US" dirty="0" smtClean="0"/>
          </a:p>
          <a:p>
            <a:r>
              <a:rPr lang="en-US" dirty="0" smtClean="0"/>
              <a:t>The </a:t>
            </a:r>
            <a:r>
              <a:rPr lang="en-US" dirty="0" err="1" smtClean="0"/>
              <a:t>paroophoron</a:t>
            </a:r>
            <a:r>
              <a:rPr lang="en-US" dirty="0" smtClean="0"/>
              <a:t>, also a vestigial </a:t>
            </a:r>
            <a:r>
              <a:rPr lang="en-US" dirty="0" smtClean="0"/>
              <a:t>structure. </a:t>
            </a:r>
            <a:r>
              <a:rPr lang="en-US" dirty="0" smtClean="0"/>
              <a:t>It is a </a:t>
            </a:r>
            <a:r>
              <a:rPr lang="en-US" dirty="0" err="1" smtClean="0"/>
              <a:t>mesonephric</a:t>
            </a:r>
            <a:r>
              <a:rPr lang="en-US" dirty="0" smtClean="0"/>
              <a:t> </a:t>
            </a:r>
            <a:r>
              <a:rPr lang="en-US" dirty="0" smtClean="0"/>
              <a:t>remnant</a:t>
            </a:r>
            <a:endParaRPr lang="en-US" dirty="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endParaRPr lang="en-US" dirty="0"/>
          </a:p>
        </p:txBody>
      </p:sp>
      <p:pic>
        <p:nvPicPr>
          <p:cNvPr id="7170"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0"/>
            <a:ext cx="9143999" cy="6858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83219201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endParaRPr lang="en-US" dirty="0"/>
          </a:p>
        </p:txBody>
      </p:sp>
      <p:pic>
        <p:nvPicPr>
          <p:cNvPr id="614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0"/>
            <a:ext cx="9143999" cy="6858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6069305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19200"/>
            <a:ext cx="7467600" cy="152400"/>
          </a:xfrm>
        </p:spPr>
        <p:txBody>
          <a:bodyPr>
            <a:noAutofit/>
          </a:bodyPr>
          <a:lstStyle/>
          <a:p>
            <a:r>
              <a:rPr lang="en-US" sz="2800" b="1" dirty="0">
                <a:solidFill>
                  <a:srgbClr val="00B050"/>
                </a:solidFill>
              </a:rPr>
              <a:t>The Relationships of the Uterus </a:t>
            </a:r>
            <a:br>
              <a:rPr lang="en-US" sz="2800" b="1" dirty="0">
                <a:solidFill>
                  <a:srgbClr val="00B050"/>
                </a:solidFill>
              </a:rPr>
            </a:br>
            <a:r>
              <a:rPr lang="en-US" sz="2800" b="1" dirty="0">
                <a:solidFill>
                  <a:srgbClr val="00B050"/>
                </a:solidFill>
              </a:rPr>
              <a:t/>
            </a:r>
            <a:br>
              <a:rPr lang="en-US" sz="2800" b="1" dirty="0">
                <a:solidFill>
                  <a:srgbClr val="00B050"/>
                </a:solidFill>
              </a:rPr>
            </a:br>
            <a:endParaRPr lang="en-US" sz="2800" b="1" dirty="0">
              <a:solidFill>
                <a:srgbClr val="00B050"/>
              </a:solidFill>
            </a:endParaRPr>
          </a:p>
        </p:txBody>
      </p:sp>
      <p:sp>
        <p:nvSpPr>
          <p:cNvPr id="3" name="Content Placeholder 2"/>
          <p:cNvSpPr>
            <a:spLocks noGrp="1"/>
          </p:cNvSpPr>
          <p:nvPr>
            <p:ph sz="quarter" idx="1"/>
          </p:nvPr>
        </p:nvSpPr>
        <p:spPr>
          <a:xfrm>
            <a:off x="0" y="457200"/>
            <a:ext cx="9144000" cy="6400800"/>
          </a:xfrm>
        </p:spPr>
        <p:txBody>
          <a:bodyPr>
            <a:normAutofit/>
          </a:bodyPr>
          <a:lstStyle/>
          <a:p>
            <a:pPr>
              <a:buFont typeface="Arial"/>
              <a:buChar char="•"/>
            </a:pPr>
            <a:endParaRPr lang="en-US" b="1" dirty="0" smtClean="0">
              <a:latin typeface="Arial"/>
            </a:endParaRPr>
          </a:p>
          <a:p>
            <a:pPr>
              <a:buFont typeface="Arial"/>
              <a:buChar char="•"/>
            </a:pPr>
            <a:r>
              <a:rPr lang="en-US" sz="2800" b="1" dirty="0" err="1" smtClean="0">
                <a:solidFill>
                  <a:srgbClr val="FF0000"/>
                </a:solidFill>
                <a:latin typeface="Arial"/>
              </a:rPr>
              <a:t>Anteriorly</a:t>
            </a:r>
            <a:r>
              <a:rPr lang="en-US" sz="2800" b="1" dirty="0" smtClean="0">
                <a:solidFill>
                  <a:srgbClr val="FF0000"/>
                </a:solidFill>
                <a:latin typeface="Arial"/>
              </a:rPr>
              <a:t>:</a:t>
            </a:r>
            <a:r>
              <a:rPr lang="en-US" sz="2800" dirty="0" smtClean="0"/>
              <a:t> </a:t>
            </a:r>
          </a:p>
          <a:p>
            <a:pPr>
              <a:buNone/>
            </a:pPr>
            <a:r>
              <a:rPr lang="en-US" sz="2800" dirty="0" smtClean="0"/>
              <a:t> </a:t>
            </a:r>
            <a:r>
              <a:rPr lang="en-US" sz="2800" dirty="0" smtClean="0"/>
              <a:t>  T</a:t>
            </a:r>
            <a:r>
              <a:rPr lang="en-US" sz="2800" dirty="0" smtClean="0"/>
              <a:t>he </a:t>
            </a:r>
            <a:r>
              <a:rPr lang="en-US" sz="2800" b="1" dirty="0">
                <a:solidFill>
                  <a:srgbClr val="00B050"/>
                </a:solidFill>
                <a:latin typeface="Arial"/>
              </a:rPr>
              <a:t>body</a:t>
            </a:r>
            <a:r>
              <a:rPr lang="en-US" sz="2800" dirty="0">
                <a:solidFill>
                  <a:srgbClr val="00B050"/>
                </a:solidFill>
              </a:rPr>
              <a:t> </a:t>
            </a:r>
            <a:r>
              <a:rPr lang="en-US" sz="2800" dirty="0"/>
              <a:t>of the uterus is separated from the </a:t>
            </a:r>
            <a:r>
              <a:rPr lang="en-US" sz="2800" dirty="0">
                <a:solidFill>
                  <a:srgbClr val="FF0000"/>
                </a:solidFill>
                <a:hlinkClick r:id="rId2"/>
              </a:rPr>
              <a:t>urinary bladder</a:t>
            </a:r>
            <a:r>
              <a:rPr lang="en-US" sz="2800" dirty="0">
                <a:solidFill>
                  <a:srgbClr val="FF0000"/>
                </a:solidFill>
              </a:rPr>
              <a:t> </a:t>
            </a:r>
            <a:r>
              <a:rPr lang="en-US" sz="2800" dirty="0"/>
              <a:t>by the </a:t>
            </a:r>
            <a:r>
              <a:rPr lang="en-US" sz="2800" b="1" dirty="0" err="1">
                <a:solidFill>
                  <a:srgbClr val="00B050"/>
                </a:solidFill>
                <a:latin typeface="Arial"/>
              </a:rPr>
              <a:t>vesicouterine</a:t>
            </a:r>
            <a:r>
              <a:rPr lang="en-US" sz="2800" b="1" dirty="0">
                <a:solidFill>
                  <a:srgbClr val="00B050"/>
                </a:solidFill>
                <a:latin typeface="Arial"/>
              </a:rPr>
              <a:t> pouch</a:t>
            </a:r>
            <a:r>
              <a:rPr lang="en-US" sz="2800" dirty="0">
                <a:solidFill>
                  <a:srgbClr val="00B050"/>
                </a:solidFill>
              </a:rPr>
              <a:t>. </a:t>
            </a:r>
            <a:endParaRPr lang="en-US" sz="2800" dirty="0" smtClean="0">
              <a:solidFill>
                <a:srgbClr val="00B050"/>
              </a:solidFill>
            </a:endParaRPr>
          </a:p>
          <a:p>
            <a:pPr>
              <a:buNone/>
            </a:pPr>
            <a:endParaRPr lang="en-US" sz="2800" dirty="0">
              <a:solidFill>
                <a:srgbClr val="00B050"/>
              </a:solidFill>
            </a:endParaRPr>
          </a:p>
          <a:p>
            <a:pPr>
              <a:buFont typeface="Arial"/>
              <a:buChar char="•"/>
            </a:pPr>
            <a:r>
              <a:rPr lang="en-US" sz="2800" b="1" dirty="0" err="1" smtClean="0">
                <a:solidFill>
                  <a:srgbClr val="FF0000"/>
                </a:solidFill>
                <a:latin typeface="Arial"/>
              </a:rPr>
              <a:t>Posteriorly</a:t>
            </a:r>
            <a:r>
              <a:rPr lang="en-US" sz="2800" b="1" dirty="0" smtClean="0">
                <a:solidFill>
                  <a:srgbClr val="FF0000"/>
                </a:solidFill>
                <a:latin typeface="Arial"/>
              </a:rPr>
              <a:t>:</a:t>
            </a:r>
            <a:r>
              <a:rPr lang="en-US" sz="2800" dirty="0" smtClean="0">
                <a:solidFill>
                  <a:srgbClr val="FF0000"/>
                </a:solidFill>
              </a:rPr>
              <a:t> </a:t>
            </a:r>
          </a:p>
          <a:p>
            <a:pPr>
              <a:buNone/>
            </a:pPr>
            <a:r>
              <a:rPr lang="en-US" sz="2800" dirty="0" smtClean="0"/>
              <a:t> </a:t>
            </a:r>
            <a:r>
              <a:rPr lang="en-US" sz="2800" dirty="0" smtClean="0"/>
              <a:t>  T</a:t>
            </a:r>
            <a:r>
              <a:rPr lang="en-US" sz="2800" dirty="0" smtClean="0"/>
              <a:t>he </a:t>
            </a:r>
            <a:r>
              <a:rPr lang="en-US" sz="2800" b="1" dirty="0">
                <a:latin typeface="Arial"/>
              </a:rPr>
              <a:t>body</a:t>
            </a:r>
            <a:r>
              <a:rPr lang="en-US" sz="2800" dirty="0"/>
              <a:t> of the uterus and the </a:t>
            </a:r>
            <a:r>
              <a:rPr lang="en-US" sz="2800" b="1" dirty="0" err="1">
                <a:latin typeface="Arial"/>
              </a:rPr>
              <a:t>supravaginal</a:t>
            </a:r>
            <a:r>
              <a:rPr lang="en-US" sz="2800" b="1" dirty="0">
                <a:latin typeface="Arial"/>
              </a:rPr>
              <a:t> part of the cervix</a:t>
            </a:r>
            <a:r>
              <a:rPr lang="en-US" sz="2800" dirty="0"/>
              <a:t> are separated from the </a:t>
            </a:r>
            <a:r>
              <a:rPr lang="en-US" sz="2800" dirty="0">
                <a:hlinkClick r:id="rId3"/>
              </a:rPr>
              <a:t>sigmoid colon</a:t>
            </a:r>
            <a:r>
              <a:rPr lang="en-US" sz="2800" dirty="0"/>
              <a:t> by a layer of </a:t>
            </a:r>
            <a:r>
              <a:rPr lang="en-US" sz="2800" dirty="0">
                <a:hlinkClick r:id="rId4"/>
              </a:rPr>
              <a:t>peritoneum</a:t>
            </a:r>
            <a:r>
              <a:rPr lang="en-US" sz="2800" dirty="0"/>
              <a:t> and the </a:t>
            </a:r>
            <a:r>
              <a:rPr lang="en-US" sz="2800" b="1" dirty="0">
                <a:latin typeface="Arial"/>
              </a:rPr>
              <a:t>peritoneal cavity</a:t>
            </a:r>
            <a:r>
              <a:rPr lang="en-US" sz="2800" dirty="0"/>
              <a:t>. </a:t>
            </a:r>
            <a:endParaRPr lang="en-US" sz="2800" dirty="0" smtClean="0"/>
          </a:p>
          <a:p>
            <a:pPr>
              <a:buNone/>
            </a:pPr>
            <a:endParaRPr lang="en-US" sz="2800" dirty="0"/>
          </a:p>
          <a:p>
            <a:pPr>
              <a:buFont typeface="Arial"/>
              <a:buChar char="•"/>
            </a:pPr>
            <a:r>
              <a:rPr lang="en-US" sz="2800" dirty="0"/>
              <a:t>The uterus is separated from the </a:t>
            </a:r>
            <a:r>
              <a:rPr lang="en-US" sz="2800" dirty="0">
                <a:hlinkClick r:id="rId3"/>
              </a:rPr>
              <a:t>rectum</a:t>
            </a:r>
            <a:r>
              <a:rPr lang="en-US" sz="2800" dirty="0"/>
              <a:t> by the </a:t>
            </a:r>
            <a:r>
              <a:rPr lang="en-US" sz="2800" b="1" dirty="0" err="1">
                <a:latin typeface="Arial"/>
              </a:rPr>
              <a:t>rectouterine</a:t>
            </a:r>
            <a:r>
              <a:rPr lang="en-US" sz="2800" b="1" dirty="0">
                <a:latin typeface="Arial"/>
              </a:rPr>
              <a:t> pouch</a:t>
            </a:r>
            <a:r>
              <a:rPr lang="en-US" sz="2800" dirty="0"/>
              <a:t> (</a:t>
            </a:r>
            <a:r>
              <a:rPr lang="en-US" sz="2800" dirty="0">
                <a:solidFill>
                  <a:srgbClr val="FF0000"/>
                </a:solidFill>
              </a:rPr>
              <a:t>of Douglas). </a:t>
            </a:r>
          </a:p>
          <a:p>
            <a:endParaRPr lang="en-US" sz="2800" dirty="0"/>
          </a:p>
        </p:txBody>
      </p:sp>
    </p:spTree>
    <p:extLst>
      <p:ext uri="{BB962C8B-B14F-4D97-AF65-F5344CB8AC3E}">
        <p14:creationId xmlns="" xmlns:p14="http://schemas.microsoft.com/office/powerpoint/2010/main" val="340081541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0" y="76200"/>
            <a:ext cx="4800600" cy="6781800"/>
          </a:xfrm>
        </p:spPr>
        <p:txBody>
          <a:bodyPr>
            <a:normAutofit/>
          </a:bodyPr>
          <a:lstStyle/>
          <a:p>
            <a:pPr>
              <a:buFont typeface="Arial"/>
              <a:buChar char="•"/>
            </a:pPr>
            <a:r>
              <a:rPr lang="en-US" sz="2800" dirty="0"/>
              <a:t>The </a:t>
            </a:r>
            <a:r>
              <a:rPr lang="en-US" sz="2800" b="1" dirty="0">
                <a:solidFill>
                  <a:srgbClr val="00B050"/>
                </a:solidFill>
                <a:latin typeface="Arial"/>
              </a:rPr>
              <a:t>inferior part</a:t>
            </a:r>
            <a:r>
              <a:rPr lang="en-US" sz="2800" dirty="0">
                <a:solidFill>
                  <a:srgbClr val="00B050"/>
                </a:solidFill>
              </a:rPr>
              <a:t> </a:t>
            </a:r>
            <a:r>
              <a:rPr lang="en-US" sz="2800" dirty="0"/>
              <a:t>of this </a:t>
            </a:r>
            <a:r>
              <a:rPr lang="en-US" sz="2800" b="1" dirty="0">
                <a:solidFill>
                  <a:srgbClr val="00B050"/>
                </a:solidFill>
                <a:latin typeface="Arial"/>
              </a:rPr>
              <a:t>pouch</a:t>
            </a:r>
            <a:r>
              <a:rPr lang="en-US" sz="2800" dirty="0">
                <a:solidFill>
                  <a:srgbClr val="FF0000"/>
                </a:solidFill>
              </a:rPr>
              <a:t> </a:t>
            </a:r>
            <a:r>
              <a:rPr lang="en-US" sz="2800" dirty="0"/>
              <a:t>is closely related to the </a:t>
            </a:r>
            <a:r>
              <a:rPr lang="en-US" sz="2800" b="1" dirty="0">
                <a:solidFill>
                  <a:srgbClr val="FF0000"/>
                </a:solidFill>
                <a:latin typeface="Arial"/>
              </a:rPr>
              <a:t>posterior part</a:t>
            </a:r>
            <a:r>
              <a:rPr lang="en-US" sz="2800" dirty="0">
                <a:solidFill>
                  <a:srgbClr val="FF0000"/>
                </a:solidFill>
              </a:rPr>
              <a:t> </a:t>
            </a:r>
            <a:r>
              <a:rPr lang="en-US" sz="2800" dirty="0"/>
              <a:t>of the </a:t>
            </a:r>
            <a:r>
              <a:rPr lang="en-US" sz="2800" b="1" dirty="0">
                <a:solidFill>
                  <a:srgbClr val="00B050"/>
                </a:solidFill>
                <a:latin typeface="Arial"/>
              </a:rPr>
              <a:t>fornix of the vagina</a:t>
            </a:r>
            <a:r>
              <a:rPr lang="en-US" sz="2800" dirty="0">
                <a:solidFill>
                  <a:srgbClr val="00B050"/>
                </a:solidFill>
              </a:rPr>
              <a:t>. </a:t>
            </a:r>
            <a:endParaRPr lang="en-US" sz="2800" dirty="0" smtClean="0">
              <a:solidFill>
                <a:srgbClr val="00B050"/>
              </a:solidFill>
            </a:endParaRPr>
          </a:p>
          <a:p>
            <a:pPr>
              <a:buNone/>
            </a:pPr>
            <a:endParaRPr lang="en-US" sz="2800" dirty="0"/>
          </a:p>
          <a:p>
            <a:pPr>
              <a:buFont typeface="Arial"/>
              <a:buChar char="•"/>
            </a:pPr>
            <a:r>
              <a:rPr lang="en-US" sz="2800" b="1" dirty="0" smtClean="0">
                <a:solidFill>
                  <a:srgbClr val="FF0000"/>
                </a:solidFill>
                <a:latin typeface="Arial"/>
              </a:rPr>
              <a:t>Laterally</a:t>
            </a:r>
            <a:r>
              <a:rPr lang="en-US" sz="2800" dirty="0" smtClean="0"/>
              <a:t>:</a:t>
            </a:r>
          </a:p>
          <a:p>
            <a:pPr>
              <a:buNone/>
            </a:pPr>
            <a:r>
              <a:rPr lang="en-US" sz="2800" dirty="0" smtClean="0"/>
              <a:t> </a:t>
            </a:r>
            <a:r>
              <a:rPr lang="en-US" sz="2800" dirty="0" smtClean="0"/>
              <a:t>  T</a:t>
            </a:r>
            <a:r>
              <a:rPr lang="en-US" sz="2800" dirty="0" smtClean="0"/>
              <a:t>he </a:t>
            </a:r>
            <a:r>
              <a:rPr lang="en-US" sz="2800" dirty="0"/>
              <a:t>relationship of the </a:t>
            </a:r>
            <a:r>
              <a:rPr lang="en-US" sz="2800" b="1" dirty="0" err="1" smtClean="0">
                <a:solidFill>
                  <a:srgbClr val="00B050"/>
                </a:solidFill>
              </a:rPr>
              <a:t>ureter</a:t>
            </a:r>
            <a:r>
              <a:rPr lang="en-US" sz="2800" dirty="0" smtClean="0"/>
              <a:t> to </a:t>
            </a:r>
            <a:r>
              <a:rPr lang="en-US" sz="2800" dirty="0"/>
              <a:t>the</a:t>
            </a:r>
            <a:r>
              <a:rPr lang="en-US" sz="2800" dirty="0">
                <a:solidFill>
                  <a:srgbClr val="00B050"/>
                </a:solidFill>
              </a:rPr>
              <a:t> </a:t>
            </a:r>
            <a:r>
              <a:rPr lang="en-US" sz="2800" b="1" dirty="0">
                <a:solidFill>
                  <a:srgbClr val="00B050"/>
                </a:solidFill>
                <a:latin typeface="Arial"/>
              </a:rPr>
              <a:t>uterine artery</a:t>
            </a:r>
            <a:r>
              <a:rPr lang="en-US" sz="2800" dirty="0"/>
              <a:t> is very important. </a:t>
            </a:r>
          </a:p>
          <a:p>
            <a:pPr>
              <a:buFont typeface="Arial"/>
              <a:buChar char="•"/>
            </a:pPr>
            <a:r>
              <a:rPr lang="en-US" sz="2800" dirty="0"/>
              <a:t>The</a:t>
            </a:r>
            <a:r>
              <a:rPr lang="en-US" sz="2800" dirty="0">
                <a:solidFill>
                  <a:srgbClr val="00B050"/>
                </a:solidFill>
              </a:rPr>
              <a:t> </a:t>
            </a:r>
            <a:r>
              <a:rPr lang="en-US" sz="2800" b="1" dirty="0">
                <a:solidFill>
                  <a:srgbClr val="00B050"/>
                </a:solidFill>
                <a:latin typeface="Arial"/>
              </a:rPr>
              <a:t>ureter</a:t>
            </a:r>
            <a:r>
              <a:rPr lang="en-US" sz="2800" dirty="0">
                <a:solidFill>
                  <a:srgbClr val="00B050"/>
                </a:solidFill>
              </a:rPr>
              <a:t> </a:t>
            </a:r>
            <a:r>
              <a:rPr lang="en-US" sz="2800" dirty="0"/>
              <a:t>is </a:t>
            </a:r>
            <a:r>
              <a:rPr lang="en-US" sz="2800" b="1" dirty="0">
                <a:solidFill>
                  <a:srgbClr val="FF0000"/>
                </a:solidFill>
                <a:latin typeface="Arial"/>
              </a:rPr>
              <a:t>crossed superiorly</a:t>
            </a:r>
            <a:r>
              <a:rPr lang="en-US" sz="2800" dirty="0">
                <a:solidFill>
                  <a:srgbClr val="FF0000"/>
                </a:solidFill>
              </a:rPr>
              <a:t> </a:t>
            </a:r>
            <a:r>
              <a:rPr lang="en-US" sz="2800" dirty="0"/>
              <a:t>by the </a:t>
            </a:r>
            <a:r>
              <a:rPr lang="en-US" sz="2800" b="1" dirty="0">
                <a:solidFill>
                  <a:srgbClr val="00B050"/>
                </a:solidFill>
                <a:latin typeface="Arial"/>
              </a:rPr>
              <a:t>uterine artery</a:t>
            </a:r>
            <a:r>
              <a:rPr lang="en-US" sz="2800" dirty="0"/>
              <a:t> at the </a:t>
            </a:r>
            <a:r>
              <a:rPr lang="en-US" sz="2800" b="1" dirty="0">
                <a:solidFill>
                  <a:srgbClr val="7030A0"/>
                </a:solidFill>
                <a:latin typeface="Arial"/>
              </a:rPr>
              <a:t>side of the cervix</a:t>
            </a:r>
            <a:r>
              <a:rPr lang="en-US" sz="2800" dirty="0">
                <a:solidFill>
                  <a:srgbClr val="7030A0"/>
                </a:solidFill>
              </a:rPr>
              <a:t>. </a:t>
            </a:r>
          </a:p>
          <a:p>
            <a:endParaRPr lang="en-US" dirty="0"/>
          </a:p>
        </p:txBody>
      </p:sp>
      <p:pic>
        <p:nvPicPr>
          <p:cNvPr id="819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r="46154"/>
          <a:stretch>
            <a:fillRect/>
          </a:stretch>
        </p:blipFill>
        <p:spPr bwMode="auto">
          <a:xfrm>
            <a:off x="4918182" y="1"/>
            <a:ext cx="4225817" cy="3429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l="50943"/>
          <a:stretch>
            <a:fillRect/>
          </a:stretch>
        </p:blipFill>
        <p:spPr bwMode="auto">
          <a:xfrm>
            <a:off x="5181600" y="3630857"/>
            <a:ext cx="3505200" cy="322714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25397385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a:solidFill>
                  <a:srgbClr val="00B050"/>
                </a:solidFill>
              </a:rPr>
              <a:t>Arterial Supply of the Uterus </a:t>
            </a:r>
            <a:br>
              <a:rPr lang="en-US" b="1" u="sng" dirty="0">
                <a:solidFill>
                  <a:srgbClr val="00B050"/>
                </a:solidFill>
              </a:rPr>
            </a:br>
            <a:endParaRPr lang="en-US" b="1" u="sng" dirty="0">
              <a:solidFill>
                <a:srgbClr val="00B050"/>
              </a:solidFill>
            </a:endParaRPr>
          </a:p>
        </p:txBody>
      </p:sp>
      <p:sp>
        <p:nvSpPr>
          <p:cNvPr id="3" name="Content Placeholder 2"/>
          <p:cNvSpPr>
            <a:spLocks noGrp="1"/>
          </p:cNvSpPr>
          <p:nvPr>
            <p:ph sz="quarter" idx="1"/>
          </p:nvPr>
        </p:nvSpPr>
        <p:spPr>
          <a:xfrm>
            <a:off x="0" y="914400"/>
            <a:ext cx="9144000" cy="5943600"/>
          </a:xfrm>
        </p:spPr>
        <p:txBody>
          <a:bodyPr/>
          <a:lstStyle/>
          <a:p>
            <a:pPr>
              <a:buFont typeface="Arial"/>
              <a:buChar char="•"/>
            </a:pPr>
            <a:r>
              <a:rPr lang="en-US" dirty="0"/>
              <a:t>This is derived mainly from the </a:t>
            </a:r>
            <a:r>
              <a:rPr lang="en-US" b="1" dirty="0">
                <a:solidFill>
                  <a:srgbClr val="FF0000"/>
                </a:solidFill>
                <a:latin typeface="Arial"/>
              </a:rPr>
              <a:t>uterine arteries</a:t>
            </a:r>
            <a:r>
              <a:rPr lang="en-US" dirty="0"/>
              <a:t>, which are branches of the </a:t>
            </a:r>
            <a:r>
              <a:rPr lang="en-US" b="1" dirty="0">
                <a:latin typeface="Arial"/>
              </a:rPr>
              <a:t>internal iliac arteries</a:t>
            </a:r>
            <a:r>
              <a:rPr lang="en-US" dirty="0"/>
              <a:t>. </a:t>
            </a:r>
          </a:p>
          <a:p>
            <a:pPr>
              <a:buFont typeface="Arial"/>
              <a:buChar char="•"/>
            </a:pPr>
            <a:r>
              <a:rPr lang="en-US" dirty="0"/>
              <a:t>They </a:t>
            </a:r>
            <a:r>
              <a:rPr lang="en-US" b="1" dirty="0">
                <a:latin typeface="Arial"/>
              </a:rPr>
              <a:t>enter the </a:t>
            </a:r>
            <a:r>
              <a:rPr lang="en-US" dirty="0">
                <a:hlinkClick r:id="rId2"/>
              </a:rPr>
              <a:t>broad ligaments</a:t>
            </a:r>
            <a:r>
              <a:rPr lang="en-US" dirty="0"/>
              <a:t> beside the </a:t>
            </a:r>
            <a:r>
              <a:rPr lang="en-US" b="1" dirty="0">
                <a:latin typeface="Arial"/>
              </a:rPr>
              <a:t>lateral parts</a:t>
            </a:r>
            <a:r>
              <a:rPr lang="en-US" dirty="0"/>
              <a:t> of the </a:t>
            </a:r>
            <a:r>
              <a:rPr lang="en-US" b="1" dirty="0">
                <a:latin typeface="Arial"/>
              </a:rPr>
              <a:t>fornix</a:t>
            </a:r>
            <a:r>
              <a:rPr lang="en-US" dirty="0"/>
              <a:t> of the vagina, superior to the </a:t>
            </a:r>
            <a:r>
              <a:rPr lang="en-US" dirty="0">
                <a:hlinkClick r:id="rId3"/>
              </a:rPr>
              <a:t>ureters</a:t>
            </a:r>
            <a:r>
              <a:rPr lang="en-US" dirty="0"/>
              <a:t>. </a:t>
            </a:r>
          </a:p>
          <a:p>
            <a:pPr>
              <a:buFont typeface="Arial"/>
              <a:buChar char="•"/>
            </a:pPr>
            <a:r>
              <a:rPr lang="en-US" dirty="0"/>
              <a:t>At the </a:t>
            </a:r>
            <a:r>
              <a:rPr lang="en-US" dirty="0">
                <a:hlinkClick r:id="rId2"/>
              </a:rPr>
              <a:t>isthmus of the uterus</a:t>
            </a:r>
            <a:r>
              <a:rPr lang="en-US" dirty="0"/>
              <a:t>, the </a:t>
            </a:r>
            <a:r>
              <a:rPr lang="en-US" b="1" dirty="0">
                <a:latin typeface="Arial"/>
              </a:rPr>
              <a:t>uterine artery divides</a:t>
            </a:r>
            <a:r>
              <a:rPr lang="en-US" dirty="0"/>
              <a:t> into a </a:t>
            </a:r>
            <a:r>
              <a:rPr lang="en-US" b="1" dirty="0">
                <a:latin typeface="Arial"/>
              </a:rPr>
              <a:t>large ascending branch</a:t>
            </a:r>
            <a:r>
              <a:rPr lang="en-US" dirty="0"/>
              <a:t> that </a:t>
            </a:r>
            <a:r>
              <a:rPr lang="en-US" b="1" dirty="0">
                <a:latin typeface="Arial"/>
              </a:rPr>
              <a:t>supplies the body</a:t>
            </a:r>
            <a:r>
              <a:rPr lang="en-US" dirty="0"/>
              <a:t> of the uterus and a </a:t>
            </a:r>
            <a:r>
              <a:rPr lang="en-US" b="1" dirty="0">
                <a:latin typeface="Arial"/>
              </a:rPr>
              <a:t>small descending branch</a:t>
            </a:r>
            <a:r>
              <a:rPr lang="en-US" dirty="0"/>
              <a:t> that </a:t>
            </a:r>
            <a:r>
              <a:rPr lang="en-US" b="1" dirty="0">
                <a:latin typeface="Arial"/>
              </a:rPr>
              <a:t>supplies the cervix</a:t>
            </a:r>
            <a:r>
              <a:rPr lang="en-US" dirty="0"/>
              <a:t> and </a:t>
            </a:r>
            <a:r>
              <a:rPr lang="en-US" dirty="0">
                <a:hlinkClick r:id="rId2"/>
              </a:rPr>
              <a:t>vagina</a:t>
            </a:r>
            <a:r>
              <a:rPr lang="en-US" dirty="0"/>
              <a:t>. </a:t>
            </a:r>
          </a:p>
          <a:p>
            <a:pPr>
              <a:buFont typeface="Arial"/>
              <a:buChar char="•"/>
            </a:pPr>
            <a:r>
              <a:rPr lang="en-US" dirty="0"/>
              <a:t>The uterus is also supplied by the </a:t>
            </a:r>
            <a:r>
              <a:rPr lang="en-US" b="1" dirty="0">
                <a:solidFill>
                  <a:srgbClr val="FF0000"/>
                </a:solidFill>
                <a:latin typeface="Arial"/>
              </a:rPr>
              <a:t>ovarian arteries</a:t>
            </a:r>
            <a:r>
              <a:rPr lang="en-US" dirty="0"/>
              <a:t>, which are branches of the </a:t>
            </a:r>
            <a:r>
              <a:rPr lang="en-US" b="1" dirty="0">
                <a:latin typeface="Arial"/>
              </a:rPr>
              <a:t>aorta</a:t>
            </a:r>
            <a:r>
              <a:rPr lang="en-US" dirty="0"/>
              <a:t>. </a:t>
            </a:r>
          </a:p>
          <a:p>
            <a:pPr>
              <a:buFont typeface="Arial"/>
              <a:buChar char="•"/>
            </a:pPr>
            <a:r>
              <a:rPr lang="en-US" dirty="0"/>
              <a:t>The </a:t>
            </a:r>
            <a:r>
              <a:rPr lang="en-US" b="1" dirty="0">
                <a:latin typeface="Arial"/>
              </a:rPr>
              <a:t>uterine arteries</a:t>
            </a:r>
            <a:r>
              <a:rPr lang="en-US" dirty="0"/>
              <a:t> pass along the </a:t>
            </a:r>
            <a:r>
              <a:rPr lang="en-US" b="1" dirty="0">
                <a:latin typeface="Arial"/>
              </a:rPr>
              <a:t>sides of the uterus</a:t>
            </a:r>
            <a:r>
              <a:rPr lang="en-US" dirty="0"/>
              <a:t> within the </a:t>
            </a:r>
            <a:r>
              <a:rPr lang="en-US" dirty="0">
                <a:hlinkClick r:id="rId2"/>
              </a:rPr>
              <a:t>broad ligament</a:t>
            </a:r>
            <a:r>
              <a:rPr lang="en-US" dirty="0"/>
              <a:t> and then </a:t>
            </a:r>
            <a:r>
              <a:rPr lang="en-US" b="1" dirty="0">
                <a:latin typeface="Arial"/>
              </a:rPr>
              <a:t>turn laterally</a:t>
            </a:r>
            <a:r>
              <a:rPr lang="en-US" dirty="0"/>
              <a:t> at the </a:t>
            </a:r>
            <a:r>
              <a:rPr lang="en-US" b="1" dirty="0">
                <a:latin typeface="Arial"/>
              </a:rPr>
              <a:t>entrance to the uterine tubes</a:t>
            </a:r>
            <a:r>
              <a:rPr lang="en-US" dirty="0"/>
              <a:t>, where they </a:t>
            </a:r>
            <a:r>
              <a:rPr lang="en-US" b="1" dirty="0">
                <a:latin typeface="Arial"/>
              </a:rPr>
              <a:t>anastomose with the ovarian arteries</a:t>
            </a:r>
            <a:r>
              <a:rPr lang="en-US" dirty="0"/>
              <a:t>. </a:t>
            </a:r>
          </a:p>
          <a:p>
            <a:endParaRPr lang="en-US" dirty="0"/>
          </a:p>
        </p:txBody>
      </p:sp>
    </p:spTree>
    <p:extLst>
      <p:ext uri="{BB962C8B-B14F-4D97-AF65-F5344CB8AC3E}">
        <p14:creationId xmlns="" xmlns:p14="http://schemas.microsoft.com/office/powerpoint/2010/main" val="386118700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7467600" cy="838200"/>
          </a:xfrm>
        </p:spPr>
        <p:txBody>
          <a:bodyPr>
            <a:normAutofit/>
          </a:bodyPr>
          <a:lstStyle/>
          <a:p>
            <a:r>
              <a:rPr lang="en-US" sz="3600" b="1" dirty="0" smtClean="0">
                <a:solidFill>
                  <a:srgbClr val="FF0000"/>
                </a:solidFill>
                <a:effectLst>
                  <a:outerShdw blurRad="38100" dist="38100" dir="2700000" algn="tl">
                    <a:srgbClr val="000000">
                      <a:alpha val="43137"/>
                    </a:srgbClr>
                  </a:outerShdw>
                </a:effectLst>
              </a:rPr>
              <a:t>objectives</a:t>
            </a:r>
            <a:endParaRPr lang="en-US" sz="3600" b="1" dirty="0">
              <a:solidFill>
                <a:srgbClr val="FF0000"/>
              </a:solidFill>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a:xfrm>
            <a:off x="457200" y="914400"/>
            <a:ext cx="7467600" cy="5559552"/>
          </a:xfrm>
        </p:spPr>
        <p:txBody>
          <a:bodyPr>
            <a:normAutofit/>
          </a:bodyPr>
          <a:lstStyle/>
          <a:p>
            <a:r>
              <a:rPr lang="en-US" dirty="0" smtClean="0"/>
              <a:t>1</a:t>
            </a:r>
            <a:r>
              <a:rPr lang="en-US" dirty="0"/>
              <a:t>.	Identify the uterus, its normal site, shape, </a:t>
            </a:r>
            <a:r>
              <a:rPr lang="en-US" dirty="0" smtClean="0"/>
              <a:t>	parts</a:t>
            </a:r>
            <a:r>
              <a:rPr lang="en-US" dirty="0"/>
              <a:t>, size and position.</a:t>
            </a:r>
          </a:p>
          <a:p>
            <a:r>
              <a:rPr lang="en-US" dirty="0" smtClean="0"/>
              <a:t>2</a:t>
            </a:r>
            <a:r>
              <a:rPr lang="en-US" dirty="0"/>
              <a:t>.	Discuss its peritoneal covering and relations.</a:t>
            </a:r>
          </a:p>
          <a:p>
            <a:r>
              <a:rPr lang="en-US" dirty="0" smtClean="0"/>
              <a:t>3</a:t>
            </a:r>
            <a:r>
              <a:rPr lang="en-US" dirty="0"/>
              <a:t>.	Discuss the uterine relations.</a:t>
            </a:r>
          </a:p>
          <a:p>
            <a:r>
              <a:rPr lang="en-US" dirty="0" smtClean="0"/>
              <a:t>4</a:t>
            </a:r>
            <a:r>
              <a:rPr lang="en-US" dirty="0"/>
              <a:t>.	Determine the factors supporting the uterus.</a:t>
            </a:r>
          </a:p>
          <a:p>
            <a:r>
              <a:rPr lang="en-US" dirty="0" smtClean="0"/>
              <a:t>5</a:t>
            </a:r>
            <a:r>
              <a:rPr lang="en-US" dirty="0"/>
              <a:t>.	Discuss its blood, nerve supply and </a:t>
            </a:r>
            <a:r>
              <a:rPr lang="en-US" dirty="0" smtClean="0"/>
              <a:t>	lymphatic </a:t>
            </a:r>
            <a:r>
              <a:rPr lang="en-US" dirty="0"/>
              <a:t>drainage. </a:t>
            </a:r>
            <a:endParaRPr lang="en-US" dirty="0" smtClean="0"/>
          </a:p>
          <a:p>
            <a:r>
              <a:rPr lang="en-US" dirty="0" smtClean="0"/>
              <a:t>6.</a:t>
            </a:r>
            <a:r>
              <a:rPr lang="en-US" dirty="0"/>
              <a:t>	Enumerate the parts of the fallopian </a:t>
            </a:r>
            <a:r>
              <a:rPr lang="en-US" dirty="0" smtClean="0"/>
              <a:t>tube</a:t>
            </a:r>
          </a:p>
          <a:p>
            <a:r>
              <a:rPr lang="en-US" dirty="0"/>
              <a:t>7</a:t>
            </a:r>
            <a:r>
              <a:rPr lang="en-US" dirty="0" smtClean="0"/>
              <a:t>.</a:t>
            </a:r>
            <a:r>
              <a:rPr lang="en-US" dirty="0"/>
              <a:t>	Discuss its blood, nerve supply and </a:t>
            </a:r>
            <a:r>
              <a:rPr lang="en-US" dirty="0" smtClean="0"/>
              <a:t>	lymphatic </a:t>
            </a:r>
            <a:r>
              <a:rPr lang="en-US" dirty="0"/>
              <a:t>drainage.</a:t>
            </a:r>
          </a:p>
          <a:p>
            <a:r>
              <a:rPr lang="en-US" dirty="0" smtClean="0"/>
              <a:t>8.</a:t>
            </a:r>
            <a:r>
              <a:rPr lang="en-US" dirty="0"/>
              <a:t>	Discuss the site, size, shape, peritoneal </a:t>
            </a:r>
            <a:r>
              <a:rPr lang="en-US" dirty="0" smtClean="0"/>
              <a:t>	covering </a:t>
            </a:r>
            <a:r>
              <a:rPr lang="en-US" dirty="0"/>
              <a:t>and relation of the ovary.</a:t>
            </a:r>
          </a:p>
          <a:p>
            <a:endParaRPr lang="en-US" dirty="0"/>
          </a:p>
          <a:p>
            <a:endParaRPr lang="en-US" dirty="0"/>
          </a:p>
        </p:txBody>
      </p:sp>
    </p:spTree>
    <p:extLst>
      <p:ext uri="{BB962C8B-B14F-4D97-AF65-F5344CB8AC3E}">
        <p14:creationId xmlns="" xmlns:p14="http://schemas.microsoft.com/office/powerpoint/2010/main" val="234895010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endParaRPr lang="en-US" dirty="0"/>
          </a:p>
        </p:txBody>
      </p:sp>
      <p:pic>
        <p:nvPicPr>
          <p:cNvPr id="9218"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0"/>
            <a:ext cx="9143999" cy="6858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42187231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a:solidFill>
                  <a:srgbClr val="00B050"/>
                </a:solidFill>
              </a:rPr>
              <a:t>Venous Drainage of the Uterus </a:t>
            </a:r>
            <a:br>
              <a:rPr lang="en-US" b="1" u="sng" dirty="0">
                <a:solidFill>
                  <a:srgbClr val="00B050"/>
                </a:solidFill>
              </a:rPr>
            </a:br>
            <a:endParaRPr lang="en-US" b="1" u="sng" dirty="0">
              <a:solidFill>
                <a:srgbClr val="00B050"/>
              </a:solidFill>
            </a:endParaRPr>
          </a:p>
        </p:txBody>
      </p:sp>
      <p:sp>
        <p:nvSpPr>
          <p:cNvPr id="3" name="Content Placeholder 2"/>
          <p:cNvSpPr>
            <a:spLocks noGrp="1"/>
          </p:cNvSpPr>
          <p:nvPr>
            <p:ph sz="quarter" idx="1"/>
          </p:nvPr>
        </p:nvSpPr>
        <p:spPr>
          <a:xfrm>
            <a:off x="0" y="838200"/>
            <a:ext cx="9144000" cy="6019800"/>
          </a:xfrm>
        </p:spPr>
        <p:txBody>
          <a:bodyPr/>
          <a:lstStyle/>
          <a:p>
            <a:pPr>
              <a:buFont typeface="Arial"/>
              <a:buChar char="•"/>
            </a:pPr>
            <a:endParaRPr lang="en-US" dirty="0" smtClean="0"/>
          </a:p>
          <a:p>
            <a:pPr>
              <a:buFont typeface="Arial"/>
              <a:buChar char="•"/>
            </a:pPr>
            <a:r>
              <a:rPr lang="en-US" sz="3200" dirty="0" smtClean="0"/>
              <a:t>The </a:t>
            </a:r>
            <a:r>
              <a:rPr lang="en-US" sz="3200" b="1" dirty="0">
                <a:solidFill>
                  <a:srgbClr val="0070C0"/>
                </a:solidFill>
                <a:latin typeface="Arial"/>
              </a:rPr>
              <a:t>uterine veins</a:t>
            </a:r>
            <a:r>
              <a:rPr lang="en-US" sz="3200" dirty="0">
                <a:solidFill>
                  <a:srgbClr val="0070C0"/>
                </a:solidFill>
              </a:rPr>
              <a:t> </a:t>
            </a:r>
            <a:r>
              <a:rPr lang="en-US" sz="3200" dirty="0"/>
              <a:t>enter the </a:t>
            </a:r>
            <a:r>
              <a:rPr lang="en-US" sz="3200" dirty="0">
                <a:hlinkClick r:id="rId2"/>
              </a:rPr>
              <a:t>broad ligaments</a:t>
            </a:r>
            <a:r>
              <a:rPr lang="en-US" sz="3200" dirty="0"/>
              <a:t> with the </a:t>
            </a:r>
            <a:r>
              <a:rPr lang="en-US" sz="3200" b="1" dirty="0">
                <a:latin typeface="Arial"/>
              </a:rPr>
              <a:t>uterine arteries</a:t>
            </a:r>
            <a:r>
              <a:rPr lang="en-US" sz="3200" dirty="0"/>
              <a:t>. </a:t>
            </a:r>
            <a:endParaRPr lang="en-US" sz="3200" dirty="0" smtClean="0"/>
          </a:p>
          <a:p>
            <a:pPr>
              <a:buFont typeface="Arial"/>
              <a:buChar char="•"/>
            </a:pPr>
            <a:endParaRPr lang="en-US" sz="3200" dirty="0"/>
          </a:p>
          <a:p>
            <a:pPr>
              <a:buFont typeface="Arial"/>
              <a:buChar char="•"/>
            </a:pPr>
            <a:r>
              <a:rPr lang="en-US" sz="3200" dirty="0"/>
              <a:t>They form a </a:t>
            </a:r>
            <a:r>
              <a:rPr lang="en-US" sz="3200" b="1" dirty="0">
                <a:solidFill>
                  <a:srgbClr val="0070C0"/>
                </a:solidFill>
                <a:latin typeface="Arial"/>
              </a:rPr>
              <a:t>uterine venous plexus</a:t>
            </a:r>
            <a:r>
              <a:rPr lang="en-US" sz="3200" dirty="0">
                <a:solidFill>
                  <a:srgbClr val="0070C0"/>
                </a:solidFill>
              </a:rPr>
              <a:t> </a:t>
            </a:r>
            <a:r>
              <a:rPr lang="en-US" sz="3200" dirty="0"/>
              <a:t>on each side of the </a:t>
            </a:r>
            <a:r>
              <a:rPr lang="en-US" sz="3200" b="1" dirty="0">
                <a:latin typeface="Arial"/>
              </a:rPr>
              <a:t>cervix</a:t>
            </a:r>
            <a:r>
              <a:rPr lang="en-US" sz="3200" dirty="0"/>
              <a:t> and its tributaries drain into the </a:t>
            </a:r>
            <a:r>
              <a:rPr lang="en-US" sz="3200" b="1" dirty="0">
                <a:solidFill>
                  <a:srgbClr val="0070C0"/>
                </a:solidFill>
                <a:latin typeface="Arial"/>
              </a:rPr>
              <a:t>internal iliac vein</a:t>
            </a:r>
            <a:r>
              <a:rPr lang="en-US" sz="3200" dirty="0"/>
              <a:t>. </a:t>
            </a:r>
          </a:p>
        </p:txBody>
      </p:sp>
    </p:spTree>
    <p:extLst>
      <p:ext uri="{BB962C8B-B14F-4D97-AF65-F5344CB8AC3E}">
        <p14:creationId xmlns="" xmlns:p14="http://schemas.microsoft.com/office/powerpoint/2010/main" val="164962033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838200"/>
            <a:ext cx="10287000" cy="1143000"/>
          </a:xfrm>
        </p:spPr>
        <p:txBody>
          <a:bodyPr>
            <a:noAutofit/>
          </a:bodyPr>
          <a:lstStyle/>
          <a:p>
            <a:r>
              <a:rPr lang="en-US" sz="3200" b="1" u="sng" dirty="0">
                <a:solidFill>
                  <a:srgbClr val="00B050"/>
                </a:solidFill>
              </a:rPr>
              <a:t>Lymphatic Drainage of the Uterus </a:t>
            </a:r>
            <a:br>
              <a:rPr lang="en-US" sz="3200" b="1" u="sng" dirty="0">
                <a:solidFill>
                  <a:srgbClr val="00B050"/>
                </a:solidFill>
              </a:rPr>
            </a:br>
            <a:r>
              <a:rPr lang="en-US" sz="3200" b="1" u="sng" dirty="0">
                <a:solidFill>
                  <a:srgbClr val="00B050"/>
                </a:solidFill>
              </a:rPr>
              <a:t/>
            </a:r>
            <a:br>
              <a:rPr lang="en-US" sz="3200" b="1" u="sng" dirty="0">
                <a:solidFill>
                  <a:srgbClr val="00B050"/>
                </a:solidFill>
              </a:rPr>
            </a:br>
            <a:endParaRPr lang="en-US" sz="3200" b="1" u="sng" dirty="0">
              <a:solidFill>
                <a:srgbClr val="00B050"/>
              </a:solidFill>
            </a:endParaRPr>
          </a:p>
        </p:txBody>
      </p:sp>
      <p:sp>
        <p:nvSpPr>
          <p:cNvPr id="3" name="Content Placeholder 2"/>
          <p:cNvSpPr>
            <a:spLocks noGrp="1"/>
          </p:cNvSpPr>
          <p:nvPr>
            <p:ph sz="quarter" idx="1"/>
          </p:nvPr>
        </p:nvSpPr>
        <p:spPr>
          <a:xfrm>
            <a:off x="0" y="914400"/>
            <a:ext cx="9144000" cy="5943600"/>
          </a:xfrm>
        </p:spPr>
        <p:txBody>
          <a:bodyPr>
            <a:normAutofit/>
          </a:bodyPr>
          <a:lstStyle/>
          <a:p>
            <a:r>
              <a:rPr lang="en-US" dirty="0"/>
              <a:t>The uterine lymphatic vessels follow three main routes </a:t>
            </a:r>
            <a:r>
              <a:rPr lang="en-US" dirty="0" smtClean="0"/>
              <a:t>:</a:t>
            </a:r>
          </a:p>
          <a:p>
            <a:pPr>
              <a:buNone/>
            </a:pPr>
            <a:r>
              <a:rPr lang="en-US" dirty="0" smtClean="0"/>
              <a:t>1. Most </a:t>
            </a:r>
            <a:r>
              <a:rPr lang="en-US" dirty="0"/>
              <a:t>vessels from the </a:t>
            </a:r>
            <a:r>
              <a:rPr lang="en-US" b="1" dirty="0">
                <a:solidFill>
                  <a:srgbClr val="FF0000"/>
                </a:solidFill>
              </a:rPr>
              <a:t>uterine fundus </a:t>
            </a:r>
            <a:r>
              <a:rPr lang="en-US" dirty="0"/>
              <a:t>and superior </a:t>
            </a:r>
            <a:r>
              <a:rPr lang="en-US" b="1" dirty="0">
                <a:solidFill>
                  <a:srgbClr val="FF0000"/>
                </a:solidFill>
              </a:rPr>
              <a:t>uterine body </a:t>
            </a:r>
            <a:r>
              <a:rPr lang="en-US" dirty="0"/>
              <a:t>pass </a:t>
            </a:r>
            <a:r>
              <a:rPr lang="en-US" b="1" dirty="0">
                <a:solidFill>
                  <a:srgbClr val="7030A0"/>
                </a:solidFill>
              </a:rPr>
              <a:t>along the ovarian vessels </a:t>
            </a:r>
            <a:r>
              <a:rPr lang="en-US" dirty="0"/>
              <a:t>to the </a:t>
            </a:r>
            <a:r>
              <a:rPr lang="en-US" b="1" dirty="0">
                <a:solidFill>
                  <a:srgbClr val="00B050"/>
                </a:solidFill>
              </a:rPr>
              <a:t>lumbar (</a:t>
            </a:r>
            <a:r>
              <a:rPr lang="en-US" b="1" dirty="0" err="1">
                <a:solidFill>
                  <a:srgbClr val="00B050"/>
                </a:solidFill>
              </a:rPr>
              <a:t>caval</a:t>
            </a:r>
            <a:r>
              <a:rPr lang="en-US" b="1" dirty="0">
                <a:solidFill>
                  <a:srgbClr val="00B050"/>
                </a:solidFill>
              </a:rPr>
              <a:t>/aortic) </a:t>
            </a:r>
            <a:r>
              <a:rPr lang="en-US" dirty="0"/>
              <a:t>lymph </a:t>
            </a:r>
            <a:r>
              <a:rPr lang="en-US" dirty="0" smtClean="0"/>
              <a:t>nodes</a:t>
            </a:r>
            <a:endParaRPr lang="en-US" dirty="0" smtClean="0"/>
          </a:p>
          <a:p>
            <a:pPr>
              <a:buNone/>
            </a:pPr>
            <a:r>
              <a:rPr lang="en-US" dirty="0" smtClean="0"/>
              <a:t> 2. S</a:t>
            </a:r>
            <a:r>
              <a:rPr lang="en-US" dirty="0" smtClean="0"/>
              <a:t>ome </a:t>
            </a:r>
            <a:r>
              <a:rPr lang="en-US" dirty="0"/>
              <a:t>vessels </a:t>
            </a:r>
            <a:r>
              <a:rPr lang="en-US" b="1" dirty="0">
                <a:solidFill>
                  <a:srgbClr val="7030A0"/>
                </a:solidFill>
              </a:rPr>
              <a:t>pass along the round ligament </a:t>
            </a:r>
            <a:r>
              <a:rPr lang="en-US" dirty="0"/>
              <a:t>of the uterus to the </a:t>
            </a:r>
            <a:r>
              <a:rPr lang="en-US" b="1" dirty="0">
                <a:solidFill>
                  <a:srgbClr val="00B050"/>
                </a:solidFill>
              </a:rPr>
              <a:t>superficial inguinal lymph </a:t>
            </a:r>
            <a:r>
              <a:rPr lang="en-US" b="1" dirty="0" smtClean="0">
                <a:solidFill>
                  <a:srgbClr val="00B050"/>
                </a:solidFill>
              </a:rPr>
              <a:t>nodes</a:t>
            </a:r>
            <a:r>
              <a:rPr lang="en-US" b="1" dirty="0">
                <a:solidFill>
                  <a:srgbClr val="00B050"/>
                </a:solidFill>
              </a:rPr>
              <a:t>.</a:t>
            </a:r>
            <a:r>
              <a:rPr lang="en-US" dirty="0"/>
              <a:t/>
            </a:r>
            <a:br>
              <a:rPr lang="en-US" dirty="0"/>
            </a:br>
            <a:endParaRPr lang="en-US" dirty="0" smtClean="0"/>
          </a:p>
          <a:p>
            <a:pPr>
              <a:buNone/>
            </a:pPr>
            <a:r>
              <a:rPr lang="en-US" dirty="0" smtClean="0"/>
              <a:t> 3. </a:t>
            </a:r>
            <a:r>
              <a:rPr lang="en-US" dirty="0" smtClean="0"/>
              <a:t>Vessels </a:t>
            </a:r>
            <a:r>
              <a:rPr lang="en-US" dirty="0"/>
              <a:t>from </a:t>
            </a:r>
            <a:r>
              <a:rPr lang="en-US" b="1" dirty="0">
                <a:solidFill>
                  <a:srgbClr val="FF0000"/>
                </a:solidFill>
              </a:rPr>
              <a:t>most of the uterine body </a:t>
            </a:r>
            <a:r>
              <a:rPr lang="en-US" dirty="0"/>
              <a:t>pass within the broad ligament to the </a:t>
            </a:r>
            <a:r>
              <a:rPr lang="en-US" b="1" dirty="0">
                <a:solidFill>
                  <a:srgbClr val="00B050"/>
                </a:solidFill>
              </a:rPr>
              <a:t>external iliac lymph nodes</a:t>
            </a:r>
            <a:r>
              <a:rPr lang="en-US" b="1" dirty="0" smtClean="0">
                <a:solidFill>
                  <a:srgbClr val="00B050"/>
                </a:solidFill>
              </a:rPr>
              <a:t>.</a:t>
            </a:r>
          </a:p>
          <a:p>
            <a:pPr>
              <a:buFont typeface="Arial"/>
              <a:buChar char="•"/>
            </a:pPr>
            <a:endParaRPr lang="en-US" dirty="0"/>
          </a:p>
          <a:p>
            <a:pPr>
              <a:buFont typeface="Arial"/>
              <a:buChar char="•"/>
            </a:pPr>
            <a:r>
              <a:rPr lang="en-US" dirty="0"/>
              <a:t>Vessels from </a:t>
            </a:r>
            <a:r>
              <a:rPr lang="en-US" b="1" dirty="0">
                <a:solidFill>
                  <a:srgbClr val="FF0000"/>
                </a:solidFill>
              </a:rPr>
              <a:t>the uterine cervix </a:t>
            </a:r>
            <a:r>
              <a:rPr lang="en-US" dirty="0"/>
              <a:t>pass </a:t>
            </a:r>
            <a:r>
              <a:rPr lang="en-US" b="1" dirty="0">
                <a:solidFill>
                  <a:srgbClr val="7030A0"/>
                </a:solidFill>
              </a:rPr>
              <a:t>along the uterine vessels</a:t>
            </a:r>
            <a:r>
              <a:rPr lang="en-US" dirty="0"/>
              <a:t>, within </a:t>
            </a:r>
            <a:r>
              <a:rPr lang="en-US" b="1" dirty="0">
                <a:solidFill>
                  <a:srgbClr val="7030A0"/>
                </a:solidFill>
              </a:rPr>
              <a:t>the transverse cervical ligaments</a:t>
            </a:r>
            <a:r>
              <a:rPr lang="en-US" dirty="0"/>
              <a:t>, to the </a:t>
            </a:r>
            <a:r>
              <a:rPr lang="en-US" b="1" dirty="0">
                <a:solidFill>
                  <a:srgbClr val="00B050"/>
                </a:solidFill>
              </a:rPr>
              <a:t>internal iliac lymph nodes </a:t>
            </a:r>
            <a:r>
              <a:rPr lang="en-US" dirty="0"/>
              <a:t>and along the </a:t>
            </a:r>
            <a:r>
              <a:rPr lang="en-US" b="1" dirty="0" err="1">
                <a:solidFill>
                  <a:srgbClr val="7030A0"/>
                </a:solidFill>
              </a:rPr>
              <a:t>uterosacral</a:t>
            </a:r>
            <a:r>
              <a:rPr lang="en-US" b="1" dirty="0">
                <a:solidFill>
                  <a:srgbClr val="7030A0"/>
                </a:solidFill>
              </a:rPr>
              <a:t> ligaments </a:t>
            </a:r>
            <a:r>
              <a:rPr lang="en-US" dirty="0"/>
              <a:t>to the sacral lymph nodes.</a:t>
            </a:r>
          </a:p>
          <a:p>
            <a:endParaRPr lang="en-US" dirty="0"/>
          </a:p>
        </p:txBody>
      </p:sp>
    </p:spTree>
    <p:extLst>
      <p:ext uri="{BB962C8B-B14F-4D97-AF65-F5344CB8AC3E}">
        <p14:creationId xmlns="" xmlns:p14="http://schemas.microsoft.com/office/powerpoint/2010/main" val="244878352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7467600" cy="1143000"/>
          </a:xfrm>
        </p:spPr>
        <p:txBody>
          <a:bodyPr>
            <a:noAutofit/>
          </a:bodyPr>
          <a:lstStyle/>
          <a:p>
            <a:r>
              <a:rPr lang="en-US" sz="3200" dirty="0">
                <a:solidFill>
                  <a:srgbClr val="00B050"/>
                </a:solidFill>
              </a:rPr>
              <a:t>Innervation of the Uterus </a:t>
            </a:r>
            <a:br>
              <a:rPr lang="en-US" sz="3200" dirty="0">
                <a:solidFill>
                  <a:srgbClr val="00B050"/>
                </a:solidFill>
              </a:rPr>
            </a:br>
            <a:r>
              <a:rPr lang="en-US" sz="3200" dirty="0">
                <a:solidFill>
                  <a:srgbClr val="00B050"/>
                </a:solidFill>
              </a:rPr>
              <a:t/>
            </a:r>
            <a:br>
              <a:rPr lang="en-US" sz="3200" dirty="0">
                <a:solidFill>
                  <a:srgbClr val="00B050"/>
                </a:solidFill>
              </a:rPr>
            </a:br>
            <a:endParaRPr lang="en-US" sz="3200" dirty="0">
              <a:solidFill>
                <a:srgbClr val="00B050"/>
              </a:solidFill>
            </a:endParaRPr>
          </a:p>
        </p:txBody>
      </p:sp>
      <p:sp>
        <p:nvSpPr>
          <p:cNvPr id="3" name="Content Placeholder 2"/>
          <p:cNvSpPr>
            <a:spLocks noGrp="1"/>
          </p:cNvSpPr>
          <p:nvPr>
            <p:ph sz="quarter" idx="1"/>
          </p:nvPr>
        </p:nvSpPr>
        <p:spPr>
          <a:xfrm>
            <a:off x="0" y="609600"/>
            <a:ext cx="9144000" cy="6248400"/>
          </a:xfrm>
        </p:spPr>
        <p:txBody>
          <a:bodyPr>
            <a:normAutofit lnSpcReduction="10000"/>
          </a:bodyPr>
          <a:lstStyle/>
          <a:p>
            <a:pPr>
              <a:buFont typeface="Arial"/>
              <a:buChar char="•"/>
            </a:pPr>
            <a:r>
              <a:rPr lang="en-US" dirty="0"/>
              <a:t>The nerves of the uterus arise from the </a:t>
            </a:r>
            <a:r>
              <a:rPr lang="en-US" b="1" dirty="0">
                <a:solidFill>
                  <a:srgbClr val="00B0F0"/>
                </a:solidFill>
                <a:latin typeface="Arial"/>
              </a:rPr>
              <a:t>inferior </a:t>
            </a:r>
            <a:r>
              <a:rPr lang="en-US" b="1" dirty="0" err="1">
                <a:solidFill>
                  <a:srgbClr val="00B0F0"/>
                </a:solidFill>
                <a:latin typeface="Arial"/>
              </a:rPr>
              <a:t>hypogastric</a:t>
            </a:r>
            <a:r>
              <a:rPr lang="en-US" b="1" dirty="0">
                <a:solidFill>
                  <a:srgbClr val="00B0F0"/>
                </a:solidFill>
                <a:latin typeface="Arial"/>
              </a:rPr>
              <a:t> plexus</a:t>
            </a:r>
            <a:r>
              <a:rPr lang="en-US" dirty="0"/>
              <a:t>, largely from the </a:t>
            </a:r>
            <a:r>
              <a:rPr lang="en-US" b="1" dirty="0">
                <a:latin typeface="Arial"/>
              </a:rPr>
              <a:t>anterior</a:t>
            </a:r>
            <a:r>
              <a:rPr lang="en-US" dirty="0"/>
              <a:t> and </a:t>
            </a:r>
            <a:r>
              <a:rPr lang="en-US" b="1" dirty="0">
                <a:latin typeface="Arial"/>
              </a:rPr>
              <a:t>intermediate part</a:t>
            </a:r>
            <a:r>
              <a:rPr lang="en-US" dirty="0"/>
              <a:t> known as the </a:t>
            </a:r>
            <a:r>
              <a:rPr lang="en-US" b="1" dirty="0" err="1">
                <a:solidFill>
                  <a:srgbClr val="00B0F0"/>
                </a:solidFill>
                <a:latin typeface="Arial"/>
              </a:rPr>
              <a:t>uterovaginal</a:t>
            </a:r>
            <a:r>
              <a:rPr lang="en-US" b="1" dirty="0">
                <a:solidFill>
                  <a:srgbClr val="00B0F0"/>
                </a:solidFill>
                <a:latin typeface="Arial"/>
              </a:rPr>
              <a:t> plexus</a:t>
            </a:r>
            <a:r>
              <a:rPr lang="en-US" dirty="0"/>
              <a:t>. </a:t>
            </a:r>
          </a:p>
          <a:p>
            <a:pPr>
              <a:buFont typeface="Arial"/>
              <a:buChar char="•"/>
            </a:pPr>
            <a:r>
              <a:rPr lang="en-US" dirty="0"/>
              <a:t>This lies in the </a:t>
            </a:r>
            <a:r>
              <a:rPr lang="en-US" dirty="0">
                <a:hlinkClick r:id="rId2"/>
              </a:rPr>
              <a:t>broad ligament</a:t>
            </a:r>
            <a:r>
              <a:rPr lang="en-US" dirty="0"/>
              <a:t> on each side of the </a:t>
            </a:r>
            <a:r>
              <a:rPr lang="en-US" b="1" dirty="0">
                <a:latin typeface="Arial"/>
              </a:rPr>
              <a:t>cervix</a:t>
            </a:r>
            <a:r>
              <a:rPr lang="en-US" dirty="0"/>
              <a:t>. </a:t>
            </a:r>
          </a:p>
          <a:p>
            <a:pPr>
              <a:buFont typeface="Arial"/>
              <a:buChar char="•"/>
            </a:pPr>
            <a:r>
              <a:rPr lang="en-US" b="1" dirty="0">
                <a:solidFill>
                  <a:srgbClr val="FF0000"/>
                </a:solidFill>
                <a:latin typeface="Arial"/>
              </a:rPr>
              <a:t>Parasympathetic </a:t>
            </a:r>
            <a:r>
              <a:rPr lang="en-US" b="1" dirty="0" err="1">
                <a:solidFill>
                  <a:srgbClr val="FF0000"/>
                </a:solidFill>
                <a:latin typeface="Arial"/>
              </a:rPr>
              <a:t>fibres</a:t>
            </a:r>
            <a:r>
              <a:rPr lang="en-US" dirty="0">
                <a:solidFill>
                  <a:srgbClr val="FF0000"/>
                </a:solidFill>
              </a:rPr>
              <a:t> </a:t>
            </a:r>
            <a:r>
              <a:rPr lang="en-US" dirty="0"/>
              <a:t>are from the </a:t>
            </a:r>
            <a:r>
              <a:rPr lang="en-US" b="1" dirty="0">
                <a:solidFill>
                  <a:srgbClr val="00B0F0"/>
                </a:solidFill>
                <a:latin typeface="Arial"/>
              </a:rPr>
              <a:t>pelvic splanchnic nerves</a:t>
            </a:r>
            <a:r>
              <a:rPr lang="en-US" dirty="0">
                <a:solidFill>
                  <a:srgbClr val="00B0F0"/>
                </a:solidFill>
              </a:rPr>
              <a:t> (</a:t>
            </a:r>
            <a:r>
              <a:rPr lang="en-US" b="1" dirty="0">
                <a:solidFill>
                  <a:srgbClr val="00B0F0"/>
                </a:solidFill>
                <a:latin typeface="Arial"/>
              </a:rPr>
              <a:t>S2-4</a:t>
            </a:r>
            <a:r>
              <a:rPr lang="en-US" dirty="0">
                <a:solidFill>
                  <a:srgbClr val="00B0F0"/>
                </a:solidFill>
              </a:rPr>
              <a:t>), </a:t>
            </a:r>
            <a:r>
              <a:rPr lang="en-US" dirty="0"/>
              <a:t>and </a:t>
            </a:r>
            <a:r>
              <a:rPr lang="en-US" b="1" dirty="0">
                <a:solidFill>
                  <a:srgbClr val="FF0000"/>
                </a:solidFill>
                <a:latin typeface="Arial"/>
              </a:rPr>
              <a:t>sympathetic </a:t>
            </a:r>
            <a:r>
              <a:rPr lang="en-US" b="1" dirty="0" err="1">
                <a:solidFill>
                  <a:srgbClr val="FF0000"/>
                </a:solidFill>
                <a:latin typeface="Arial"/>
              </a:rPr>
              <a:t>fibres</a:t>
            </a:r>
            <a:r>
              <a:rPr lang="en-US" dirty="0">
                <a:solidFill>
                  <a:srgbClr val="FF0000"/>
                </a:solidFill>
              </a:rPr>
              <a:t> </a:t>
            </a:r>
            <a:r>
              <a:rPr lang="en-US" dirty="0"/>
              <a:t>are from the above plexus. </a:t>
            </a:r>
          </a:p>
          <a:p>
            <a:pPr>
              <a:buFont typeface="Arial"/>
              <a:buChar char="•"/>
            </a:pPr>
            <a:r>
              <a:rPr lang="en-US" dirty="0"/>
              <a:t>The </a:t>
            </a:r>
            <a:r>
              <a:rPr lang="en-US" b="1" dirty="0">
                <a:latin typeface="Arial"/>
              </a:rPr>
              <a:t>nerves to the cervix</a:t>
            </a:r>
            <a:r>
              <a:rPr lang="en-US" dirty="0"/>
              <a:t> form a </a:t>
            </a:r>
            <a:r>
              <a:rPr lang="en-US" b="1" dirty="0">
                <a:latin typeface="Arial"/>
              </a:rPr>
              <a:t>plexus</a:t>
            </a:r>
            <a:r>
              <a:rPr lang="en-US" dirty="0"/>
              <a:t> in which are located </a:t>
            </a:r>
            <a:r>
              <a:rPr lang="en-US" b="1" dirty="0">
                <a:solidFill>
                  <a:srgbClr val="00B050"/>
                </a:solidFill>
                <a:latin typeface="Arial"/>
              </a:rPr>
              <a:t>small </a:t>
            </a:r>
            <a:r>
              <a:rPr lang="en-US" b="1" dirty="0" err="1">
                <a:solidFill>
                  <a:srgbClr val="00B050"/>
                </a:solidFill>
                <a:latin typeface="Arial"/>
              </a:rPr>
              <a:t>paracervical</a:t>
            </a:r>
            <a:r>
              <a:rPr lang="en-US" b="1" dirty="0">
                <a:solidFill>
                  <a:srgbClr val="00B050"/>
                </a:solidFill>
                <a:latin typeface="Arial"/>
              </a:rPr>
              <a:t> ganglia</a:t>
            </a:r>
            <a:r>
              <a:rPr lang="en-US" dirty="0"/>
              <a:t>. </a:t>
            </a:r>
          </a:p>
          <a:p>
            <a:pPr>
              <a:buFont typeface="Arial"/>
              <a:buChar char="•"/>
            </a:pPr>
            <a:r>
              <a:rPr lang="en-US" dirty="0"/>
              <a:t>One of these are large and is called the </a:t>
            </a:r>
            <a:r>
              <a:rPr lang="en-US" b="1" dirty="0">
                <a:solidFill>
                  <a:srgbClr val="00B050"/>
                </a:solidFill>
                <a:latin typeface="Arial"/>
              </a:rPr>
              <a:t>uterine cervical ganglion</a:t>
            </a:r>
            <a:r>
              <a:rPr lang="en-US" dirty="0">
                <a:solidFill>
                  <a:srgbClr val="00B050"/>
                </a:solidFill>
              </a:rPr>
              <a:t>. </a:t>
            </a:r>
          </a:p>
          <a:p>
            <a:pPr>
              <a:buFont typeface="Arial"/>
              <a:buChar char="•"/>
            </a:pPr>
            <a:r>
              <a:rPr lang="en-US" dirty="0"/>
              <a:t>The </a:t>
            </a:r>
            <a:r>
              <a:rPr lang="en-US" b="1" dirty="0">
                <a:latin typeface="Arial"/>
              </a:rPr>
              <a:t>autonomic </a:t>
            </a:r>
            <a:r>
              <a:rPr lang="en-US" b="1" dirty="0" err="1">
                <a:latin typeface="Arial"/>
              </a:rPr>
              <a:t>fibres</a:t>
            </a:r>
            <a:r>
              <a:rPr lang="en-US" dirty="0"/>
              <a:t> of the </a:t>
            </a:r>
            <a:r>
              <a:rPr lang="en-US" b="1" dirty="0" err="1">
                <a:latin typeface="Arial"/>
              </a:rPr>
              <a:t>uterovaginal</a:t>
            </a:r>
            <a:r>
              <a:rPr lang="en-US" b="1" dirty="0">
                <a:latin typeface="Arial"/>
              </a:rPr>
              <a:t> plexus</a:t>
            </a:r>
            <a:r>
              <a:rPr lang="en-US" dirty="0"/>
              <a:t> are mainly </a:t>
            </a:r>
            <a:r>
              <a:rPr lang="en-US" b="1" dirty="0">
                <a:latin typeface="Arial"/>
              </a:rPr>
              <a:t>vasomotor</a:t>
            </a:r>
            <a:r>
              <a:rPr lang="en-US" dirty="0"/>
              <a:t>. </a:t>
            </a:r>
          </a:p>
          <a:p>
            <a:pPr>
              <a:buFont typeface="Arial"/>
              <a:buChar char="•"/>
            </a:pPr>
            <a:r>
              <a:rPr lang="en-US" dirty="0"/>
              <a:t>Most the </a:t>
            </a:r>
            <a:r>
              <a:rPr lang="en-US" b="1" dirty="0">
                <a:latin typeface="Arial"/>
              </a:rPr>
              <a:t>afferent </a:t>
            </a:r>
            <a:r>
              <a:rPr lang="en-US" b="1" dirty="0" err="1">
                <a:latin typeface="Arial"/>
              </a:rPr>
              <a:t>fibres</a:t>
            </a:r>
            <a:r>
              <a:rPr lang="en-US" dirty="0"/>
              <a:t> ascend through the </a:t>
            </a:r>
            <a:r>
              <a:rPr lang="en-US" b="1" dirty="0">
                <a:latin typeface="Arial"/>
              </a:rPr>
              <a:t>inferior </a:t>
            </a:r>
            <a:r>
              <a:rPr lang="en-US" b="1" dirty="0" err="1">
                <a:latin typeface="Arial"/>
              </a:rPr>
              <a:t>hypogastric</a:t>
            </a:r>
            <a:r>
              <a:rPr lang="en-US" b="1" dirty="0">
                <a:latin typeface="Arial"/>
              </a:rPr>
              <a:t> plexus</a:t>
            </a:r>
            <a:r>
              <a:rPr lang="en-US" dirty="0"/>
              <a:t> and enter the spinal cord via </a:t>
            </a:r>
            <a:r>
              <a:rPr lang="en-US" b="1" dirty="0">
                <a:latin typeface="Arial"/>
              </a:rPr>
              <a:t>T10-12 and L1 spinal nerves</a:t>
            </a:r>
            <a:endParaRPr lang="en-US" dirty="0"/>
          </a:p>
        </p:txBody>
      </p:sp>
    </p:spTree>
    <p:extLst>
      <p:ext uri="{BB962C8B-B14F-4D97-AF65-F5344CB8AC3E}">
        <p14:creationId xmlns="" xmlns:p14="http://schemas.microsoft.com/office/powerpoint/2010/main" val="26713572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endParaRPr lang="en-US" dirty="0"/>
          </a:p>
        </p:txBody>
      </p:sp>
      <p:pic>
        <p:nvPicPr>
          <p:cNvPr id="10242"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0"/>
            <a:ext cx="9143999" cy="6858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58186998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7467600" cy="1143000"/>
          </a:xfrm>
        </p:spPr>
        <p:txBody>
          <a:bodyPr/>
          <a:lstStyle/>
          <a:p>
            <a:r>
              <a:rPr lang="en-US" b="1" dirty="0">
                <a:solidFill>
                  <a:srgbClr val="FF0000"/>
                </a:solidFill>
                <a:effectLst>
                  <a:outerShdw blurRad="38100" dist="38100" dir="2700000" algn="tl">
                    <a:srgbClr val="000000">
                      <a:alpha val="43137"/>
                    </a:srgbClr>
                  </a:outerShdw>
                </a:effectLst>
              </a:rPr>
              <a:t>The Uterine Tubes </a:t>
            </a:r>
          </a:p>
        </p:txBody>
      </p:sp>
      <p:sp>
        <p:nvSpPr>
          <p:cNvPr id="3" name="Content Placeholder 2"/>
          <p:cNvSpPr>
            <a:spLocks noGrp="1"/>
          </p:cNvSpPr>
          <p:nvPr>
            <p:ph sz="quarter" idx="1"/>
          </p:nvPr>
        </p:nvSpPr>
        <p:spPr>
          <a:xfrm>
            <a:off x="0" y="762000"/>
            <a:ext cx="9144000" cy="6096000"/>
          </a:xfrm>
        </p:spPr>
        <p:txBody>
          <a:bodyPr>
            <a:normAutofit lnSpcReduction="10000"/>
          </a:bodyPr>
          <a:lstStyle/>
          <a:p>
            <a:pPr>
              <a:buFont typeface="Arial"/>
              <a:buChar char="•"/>
            </a:pPr>
            <a:r>
              <a:rPr lang="en-US" dirty="0"/>
              <a:t>These are </a:t>
            </a:r>
            <a:r>
              <a:rPr lang="en-US" b="1" dirty="0">
                <a:latin typeface="Arial"/>
              </a:rPr>
              <a:t>10 </a:t>
            </a:r>
            <a:r>
              <a:rPr lang="en-US" b="1" dirty="0" smtClean="0">
                <a:latin typeface="Arial"/>
              </a:rPr>
              <a:t>cm </a:t>
            </a:r>
            <a:r>
              <a:rPr lang="en-US" b="1" dirty="0">
                <a:latin typeface="Arial"/>
              </a:rPr>
              <a:t>long</a:t>
            </a:r>
            <a:r>
              <a:rPr lang="en-US" dirty="0"/>
              <a:t> and </a:t>
            </a:r>
            <a:r>
              <a:rPr lang="en-US" b="1" dirty="0">
                <a:latin typeface="Arial"/>
              </a:rPr>
              <a:t>1 cm in diameter</a:t>
            </a:r>
            <a:r>
              <a:rPr lang="en-US" dirty="0"/>
              <a:t>. </a:t>
            </a:r>
          </a:p>
          <a:p>
            <a:pPr>
              <a:buFont typeface="Arial"/>
              <a:buChar char="•"/>
            </a:pPr>
            <a:r>
              <a:rPr lang="en-US" dirty="0"/>
              <a:t>They </a:t>
            </a:r>
            <a:r>
              <a:rPr lang="en-US" b="1" dirty="0">
                <a:latin typeface="Arial"/>
              </a:rPr>
              <a:t>extend laterally</a:t>
            </a:r>
            <a:r>
              <a:rPr lang="en-US" dirty="0"/>
              <a:t> from the </a:t>
            </a:r>
            <a:r>
              <a:rPr lang="en-US" b="1" dirty="0" err="1">
                <a:latin typeface="Arial"/>
              </a:rPr>
              <a:t>cornua</a:t>
            </a:r>
            <a:r>
              <a:rPr lang="en-US" b="1" dirty="0">
                <a:latin typeface="Arial"/>
              </a:rPr>
              <a:t> of the uterus</a:t>
            </a:r>
            <a:r>
              <a:rPr lang="en-US" dirty="0"/>
              <a:t>. </a:t>
            </a:r>
          </a:p>
          <a:p>
            <a:pPr>
              <a:buFont typeface="Arial"/>
              <a:buChar char="•"/>
            </a:pPr>
            <a:r>
              <a:rPr lang="en-US" dirty="0"/>
              <a:t>The uterine tubes carry </a:t>
            </a:r>
            <a:r>
              <a:rPr lang="en-US" b="1" dirty="0">
                <a:latin typeface="Arial"/>
              </a:rPr>
              <a:t>oocytes</a:t>
            </a:r>
            <a:r>
              <a:rPr lang="en-US" dirty="0"/>
              <a:t> from the </a:t>
            </a:r>
            <a:r>
              <a:rPr lang="en-US" b="1" dirty="0">
                <a:latin typeface="Arial"/>
              </a:rPr>
              <a:t>ovaries</a:t>
            </a:r>
            <a:r>
              <a:rPr lang="en-US" dirty="0"/>
              <a:t> and </a:t>
            </a:r>
            <a:r>
              <a:rPr lang="en-US" b="1" dirty="0">
                <a:latin typeface="Arial"/>
              </a:rPr>
              <a:t>sperm cells</a:t>
            </a:r>
            <a:r>
              <a:rPr lang="en-US" dirty="0"/>
              <a:t> from the </a:t>
            </a:r>
            <a:r>
              <a:rPr lang="en-US" dirty="0">
                <a:hlinkClick r:id="rId2"/>
              </a:rPr>
              <a:t>uterus</a:t>
            </a:r>
            <a:r>
              <a:rPr lang="en-US" dirty="0"/>
              <a:t> to the </a:t>
            </a:r>
            <a:r>
              <a:rPr lang="en-US" b="1" dirty="0" err="1">
                <a:latin typeface="Arial"/>
              </a:rPr>
              <a:t>fertilisation</a:t>
            </a:r>
            <a:r>
              <a:rPr lang="en-US" b="1" dirty="0">
                <a:latin typeface="Arial"/>
              </a:rPr>
              <a:t> site</a:t>
            </a:r>
            <a:r>
              <a:rPr lang="en-US" dirty="0"/>
              <a:t> in the </a:t>
            </a:r>
            <a:r>
              <a:rPr lang="en-US" b="1" dirty="0">
                <a:latin typeface="Arial"/>
              </a:rPr>
              <a:t>ampulla of the uterine tube</a:t>
            </a:r>
            <a:r>
              <a:rPr lang="en-US" dirty="0"/>
              <a:t>. </a:t>
            </a:r>
          </a:p>
          <a:p>
            <a:pPr>
              <a:buFont typeface="Arial"/>
              <a:buChar char="•"/>
            </a:pPr>
            <a:r>
              <a:rPr lang="en-US" dirty="0"/>
              <a:t>The uterine tube also conveys the </a:t>
            </a:r>
            <a:r>
              <a:rPr lang="en-US" b="1" dirty="0">
                <a:latin typeface="Arial"/>
              </a:rPr>
              <a:t>dividing zygote</a:t>
            </a:r>
            <a:r>
              <a:rPr lang="en-US" dirty="0"/>
              <a:t> to the </a:t>
            </a:r>
            <a:r>
              <a:rPr lang="en-US" b="1" dirty="0">
                <a:latin typeface="Arial"/>
              </a:rPr>
              <a:t>uterine cavity</a:t>
            </a:r>
            <a:r>
              <a:rPr lang="en-US" dirty="0"/>
              <a:t>. </a:t>
            </a:r>
          </a:p>
          <a:p>
            <a:pPr>
              <a:buFont typeface="Arial"/>
              <a:buChar char="•"/>
            </a:pPr>
            <a:r>
              <a:rPr lang="en-US" dirty="0"/>
              <a:t>Each tube opens at its </a:t>
            </a:r>
            <a:r>
              <a:rPr lang="en-US" b="1" dirty="0">
                <a:latin typeface="Arial"/>
              </a:rPr>
              <a:t>proximal end</a:t>
            </a:r>
            <a:r>
              <a:rPr lang="en-US" dirty="0"/>
              <a:t> into the </a:t>
            </a:r>
            <a:r>
              <a:rPr lang="en-US" b="1" dirty="0" err="1">
                <a:latin typeface="Arial"/>
              </a:rPr>
              <a:t>cornua</a:t>
            </a:r>
            <a:r>
              <a:rPr lang="en-US" dirty="0"/>
              <a:t> or </a:t>
            </a:r>
            <a:r>
              <a:rPr lang="en-US" b="1" dirty="0">
                <a:latin typeface="Arial"/>
              </a:rPr>
              <a:t>horn of the uterus</a:t>
            </a:r>
            <a:r>
              <a:rPr lang="en-US" dirty="0"/>
              <a:t>. </a:t>
            </a:r>
          </a:p>
          <a:p>
            <a:pPr>
              <a:buFont typeface="Arial"/>
              <a:buChar char="•"/>
            </a:pPr>
            <a:r>
              <a:rPr lang="en-US" dirty="0"/>
              <a:t>At its </a:t>
            </a:r>
            <a:r>
              <a:rPr lang="en-US" b="1" dirty="0">
                <a:latin typeface="Arial"/>
              </a:rPr>
              <a:t>distal end</a:t>
            </a:r>
            <a:r>
              <a:rPr lang="en-US" dirty="0"/>
              <a:t>, it opens into the </a:t>
            </a:r>
            <a:r>
              <a:rPr lang="en-US" b="1" dirty="0">
                <a:latin typeface="Arial"/>
              </a:rPr>
              <a:t>peritoneal cavity</a:t>
            </a:r>
            <a:r>
              <a:rPr lang="en-US" dirty="0"/>
              <a:t> near the </a:t>
            </a:r>
            <a:r>
              <a:rPr lang="en-US" dirty="0">
                <a:hlinkClick r:id="rId3"/>
              </a:rPr>
              <a:t>ovary</a:t>
            </a:r>
            <a:r>
              <a:rPr lang="en-US" dirty="0"/>
              <a:t>. </a:t>
            </a:r>
          </a:p>
          <a:p>
            <a:pPr>
              <a:buFont typeface="Arial"/>
              <a:buChar char="•"/>
            </a:pPr>
            <a:r>
              <a:rPr lang="en-US" dirty="0"/>
              <a:t>The uterine tubes allow communication between the </a:t>
            </a:r>
            <a:r>
              <a:rPr lang="en-US" b="1" dirty="0">
                <a:latin typeface="Arial"/>
              </a:rPr>
              <a:t>peritoneal cavity</a:t>
            </a:r>
            <a:r>
              <a:rPr lang="en-US" dirty="0"/>
              <a:t> and the </a:t>
            </a:r>
            <a:r>
              <a:rPr lang="en-US" b="1" dirty="0">
                <a:latin typeface="Arial"/>
              </a:rPr>
              <a:t>exterior of the body</a:t>
            </a:r>
            <a:r>
              <a:rPr lang="en-US" dirty="0"/>
              <a:t>. </a:t>
            </a:r>
          </a:p>
          <a:p>
            <a:pPr>
              <a:buFont typeface="Arial"/>
              <a:buChar char="•"/>
            </a:pPr>
            <a:r>
              <a:rPr lang="en-US" dirty="0"/>
              <a:t>The uterine tube is divided into </a:t>
            </a:r>
            <a:r>
              <a:rPr lang="en-US" b="1" dirty="0">
                <a:latin typeface="Arial"/>
              </a:rPr>
              <a:t>4 parts</a:t>
            </a:r>
            <a:r>
              <a:rPr lang="en-US" dirty="0"/>
              <a:t>: </a:t>
            </a:r>
            <a:r>
              <a:rPr lang="en-US" dirty="0">
                <a:hlinkClick r:id="rId2"/>
              </a:rPr>
              <a:t>infundibulum</a:t>
            </a:r>
            <a:r>
              <a:rPr lang="en-US" dirty="0"/>
              <a:t>, </a:t>
            </a:r>
            <a:r>
              <a:rPr lang="en-US" dirty="0">
                <a:hlinkClick r:id="rId2"/>
              </a:rPr>
              <a:t>ampulla</a:t>
            </a:r>
            <a:r>
              <a:rPr lang="en-US" dirty="0"/>
              <a:t>, </a:t>
            </a:r>
            <a:r>
              <a:rPr lang="en-US" dirty="0">
                <a:hlinkClick r:id="rId2"/>
              </a:rPr>
              <a:t>isthmus</a:t>
            </a:r>
            <a:r>
              <a:rPr lang="en-US" dirty="0"/>
              <a:t>, and </a:t>
            </a:r>
            <a:r>
              <a:rPr lang="en-US" dirty="0">
                <a:hlinkClick r:id="rId2"/>
              </a:rPr>
              <a:t>intramural</a:t>
            </a:r>
            <a:r>
              <a:rPr lang="en-US" dirty="0"/>
              <a:t> or uterine parts. </a:t>
            </a:r>
          </a:p>
          <a:p>
            <a:endParaRPr lang="en-US" dirty="0"/>
          </a:p>
        </p:txBody>
      </p:sp>
    </p:spTree>
    <p:extLst>
      <p:ext uri="{BB962C8B-B14F-4D97-AF65-F5344CB8AC3E}">
        <p14:creationId xmlns="" xmlns:p14="http://schemas.microsoft.com/office/powerpoint/2010/main" val="170579847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2290" name="Picture 2"/>
          <p:cNvPicPr>
            <a:picLocks noGrp="1" noChangeAspect="1" noChangeArrowheads="1"/>
          </p:cNvPicPr>
          <p:nvPr>
            <p:ph sz="quarter"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152400" y="0"/>
            <a:ext cx="8991599" cy="6858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59531452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0" y="0"/>
            <a:ext cx="9144000" cy="6473952"/>
          </a:xfrm>
        </p:spPr>
        <p:txBody>
          <a:bodyPr>
            <a:noAutofit/>
          </a:bodyPr>
          <a:lstStyle/>
          <a:p>
            <a:pPr>
              <a:buFont typeface="Arial"/>
              <a:buChar char="•"/>
            </a:pPr>
            <a:r>
              <a:rPr lang="en-US" sz="2600" b="1" u="sng" dirty="0" smtClean="0">
                <a:solidFill>
                  <a:srgbClr val="00B050"/>
                </a:solidFill>
              </a:rPr>
              <a:t>The </a:t>
            </a:r>
            <a:r>
              <a:rPr lang="en-US" sz="2600" b="1" u="sng" dirty="0">
                <a:solidFill>
                  <a:srgbClr val="00B050"/>
                </a:solidFill>
              </a:rPr>
              <a:t>infundibulum </a:t>
            </a:r>
            <a:r>
              <a:rPr lang="en-US" sz="2600" dirty="0"/>
              <a:t>is the funnel-shaped distal end that opens into the peritoneal cavity through the abdominal </a:t>
            </a:r>
            <a:r>
              <a:rPr lang="en-US" sz="2600" dirty="0" err="1"/>
              <a:t>ostium</a:t>
            </a:r>
            <a:r>
              <a:rPr lang="en-US" sz="2600" dirty="0"/>
              <a:t>. The finger-like processes of the infundibulum, the fimbriae, spread over the medial surface of the ovary; one large ovarian fimbria is attached to the superior pole of the ovary</a:t>
            </a:r>
            <a:r>
              <a:rPr lang="en-US" sz="2600" dirty="0" smtClean="0"/>
              <a:t>.</a:t>
            </a:r>
            <a:r>
              <a:rPr lang="en-US" sz="2800" dirty="0"/>
              <a:t> About </a:t>
            </a:r>
            <a:r>
              <a:rPr lang="en-US" sz="2800" b="1" dirty="0"/>
              <a:t>2 mm in diameter</a:t>
            </a:r>
            <a:endParaRPr lang="en-US" sz="2600" dirty="0" smtClean="0"/>
          </a:p>
          <a:p>
            <a:pPr>
              <a:buFont typeface="Arial"/>
              <a:buChar char="•"/>
            </a:pPr>
            <a:endParaRPr lang="en-US" sz="2600" dirty="0"/>
          </a:p>
          <a:p>
            <a:pPr>
              <a:buFont typeface="Arial"/>
              <a:buChar char="•"/>
            </a:pPr>
            <a:r>
              <a:rPr lang="en-US" sz="2600" b="1" u="sng" dirty="0">
                <a:solidFill>
                  <a:srgbClr val="00B050"/>
                </a:solidFill>
              </a:rPr>
              <a:t>The ampulla</a:t>
            </a:r>
            <a:r>
              <a:rPr lang="en-US" sz="2600" dirty="0"/>
              <a:t>, the widest and longest part, making up over half of its </a:t>
            </a:r>
            <a:r>
              <a:rPr lang="en-US" sz="2600" dirty="0" smtClean="0"/>
              <a:t>length</a:t>
            </a:r>
            <a:r>
              <a:rPr lang="en-US" sz="2600" dirty="0"/>
              <a:t>,</a:t>
            </a:r>
            <a:r>
              <a:rPr lang="en-US" sz="2600" dirty="0" smtClean="0"/>
              <a:t> </a:t>
            </a:r>
            <a:r>
              <a:rPr lang="en-US" sz="2600" dirty="0"/>
              <a:t>begins at the medial end of the infundibulum</a:t>
            </a:r>
            <a:r>
              <a:rPr lang="en-US" sz="2600" dirty="0" smtClean="0"/>
              <a:t>.</a:t>
            </a:r>
            <a:endParaRPr lang="en-US" sz="2600" dirty="0"/>
          </a:p>
          <a:p>
            <a:pPr>
              <a:buFont typeface="Arial"/>
              <a:buChar char="•"/>
            </a:pPr>
            <a:r>
              <a:rPr lang="en-US" sz="2600" b="1" u="sng" dirty="0">
                <a:solidFill>
                  <a:srgbClr val="00B050"/>
                </a:solidFill>
              </a:rPr>
              <a:t>The isthmus</a:t>
            </a:r>
            <a:r>
              <a:rPr lang="en-US" sz="2600" dirty="0"/>
              <a:t>, the thick-walled part, enters the uterine </a:t>
            </a:r>
            <a:r>
              <a:rPr lang="en-US" sz="2600" dirty="0" err="1" smtClean="0"/>
              <a:t>cornu</a:t>
            </a:r>
            <a:r>
              <a:rPr lang="en-US" sz="2600" dirty="0" smtClean="0"/>
              <a:t>.</a:t>
            </a:r>
            <a:r>
              <a:rPr lang="en-US" sz="2800" dirty="0" smtClean="0"/>
              <a:t> </a:t>
            </a:r>
            <a:r>
              <a:rPr lang="en-US" sz="2800" dirty="0"/>
              <a:t>(about </a:t>
            </a:r>
            <a:r>
              <a:rPr lang="en-US" sz="2800" b="1" dirty="0"/>
              <a:t>2.5 </a:t>
            </a:r>
            <a:r>
              <a:rPr lang="en-US" sz="2800" b="1" dirty="0" smtClean="0"/>
              <a:t>cm)</a:t>
            </a:r>
            <a:endParaRPr lang="en-US" sz="2600" dirty="0"/>
          </a:p>
          <a:p>
            <a:pPr>
              <a:buFont typeface="Arial"/>
              <a:buChar char="•"/>
            </a:pPr>
            <a:r>
              <a:rPr lang="en-US" sz="2600" dirty="0"/>
              <a:t>The uterine part is </a:t>
            </a:r>
            <a:r>
              <a:rPr lang="en-US" sz="2600" b="1" u="sng" dirty="0">
                <a:solidFill>
                  <a:srgbClr val="00B050"/>
                </a:solidFill>
              </a:rPr>
              <a:t>the short intramural segment </a:t>
            </a:r>
            <a:r>
              <a:rPr lang="en-US" sz="2600" dirty="0"/>
              <a:t>that passes through the wall of the uterus and opens through the uterine </a:t>
            </a:r>
            <a:r>
              <a:rPr lang="en-US" sz="2600" dirty="0" err="1"/>
              <a:t>ostium</a:t>
            </a:r>
            <a:r>
              <a:rPr lang="en-US" sz="2600" dirty="0"/>
              <a:t> into the uterine cavity at the uterine horn.</a:t>
            </a:r>
          </a:p>
        </p:txBody>
      </p:sp>
    </p:spTree>
    <p:extLst>
      <p:ext uri="{BB962C8B-B14F-4D97-AF65-F5344CB8AC3E}">
        <p14:creationId xmlns="" xmlns:p14="http://schemas.microsoft.com/office/powerpoint/2010/main" val="428980982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a:solidFill>
                  <a:srgbClr val="00B050"/>
                </a:solidFill>
              </a:rPr>
              <a:t>The </a:t>
            </a:r>
            <a:r>
              <a:rPr lang="en-US" b="1" u="sng" dirty="0" err="1">
                <a:solidFill>
                  <a:srgbClr val="00B050"/>
                </a:solidFill>
              </a:rPr>
              <a:t>Mesosalpinx</a:t>
            </a:r>
            <a:r>
              <a:rPr lang="en-US" b="1" u="sng" dirty="0">
                <a:solidFill>
                  <a:srgbClr val="00B050"/>
                </a:solidFill>
              </a:rPr>
              <a:t> </a:t>
            </a:r>
            <a:br>
              <a:rPr lang="en-US" b="1" u="sng" dirty="0">
                <a:solidFill>
                  <a:srgbClr val="00B050"/>
                </a:solidFill>
              </a:rPr>
            </a:br>
            <a:endParaRPr lang="en-US" b="1" u="sng" dirty="0">
              <a:solidFill>
                <a:srgbClr val="00B050"/>
              </a:solidFill>
            </a:endParaRPr>
          </a:p>
        </p:txBody>
      </p:sp>
      <p:sp>
        <p:nvSpPr>
          <p:cNvPr id="3" name="Content Placeholder 2"/>
          <p:cNvSpPr>
            <a:spLocks noGrp="1"/>
          </p:cNvSpPr>
          <p:nvPr>
            <p:ph sz="quarter" idx="1"/>
          </p:nvPr>
        </p:nvSpPr>
        <p:spPr>
          <a:xfrm>
            <a:off x="457200" y="838200"/>
            <a:ext cx="7467600" cy="5635752"/>
          </a:xfrm>
        </p:spPr>
        <p:txBody>
          <a:bodyPr/>
          <a:lstStyle/>
          <a:p>
            <a:pPr>
              <a:buFont typeface="Arial"/>
              <a:buChar char="•"/>
            </a:pPr>
            <a:r>
              <a:rPr lang="en-US" dirty="0"/>
              <a:t>The uterine tubes lie in the </a:t>
            </a:r>
            <a:r>
              <a:rPr lang="en-US" b="1" dirty="0">
                <a:latin typeface="Arial"/>
              </a:rPr>
              <a:t>free edges of the </a:t>
            </a:r>
            <a:r>
              <a:rPr lang="en-US" dirty="0">
                <a:hlinkClick r:id="rId2"/>
              </a:rPr>
              <a:t>broad ligaments</a:t>
            </a:r>
            <a:r>
              <a:rPr lang="en-US" dirty="0"/>
              <a:t> of the uterus. </a:t>
            </a:r>
          </a:p>
          <a:p>
            <a:pPr>
              <a:buFont typeface="Arial"/>
              <a:buChar char="•"/>
            </a:pPr>
            <a:r>
              <a:rPr lang="en-US" dirty="0"/>
              <a:t>The part of the broad ligament attached to the uterine tube is called the </a:t>
            </a:r>
            <a:r>
              <a:rPr lang="en-US" b="1" dirty="0">
                <a:latin typeface="Arial"/>
              </a:rPr>
              <a:t>mesentery of the tube</a:t>
            </a:r>
            <a:r>
              <a:rPr lang="en-US" dirty="0"/>
              <a:t> or </a:t>
            </a:r>
            <a:r>
              <a:rPr lang="en-US" b="1" dirty="0" err="1">
                <a:latin typeface="Arial"/>
              </a:rPr>
              <a:t>mesosalpinx</a:t>
            </a:r>
            <a:endParaRPr lang="en-US" dirty="0"/>
          </a:p>
          <a:p>
            <a:endParaRPr lang="en-US" dirty="0"/>
          </a:p>
        </p:txBody>
      </p:sp>
      <p:pic>
        <p:nvPicPr>
          <p:cNvPr id="13314"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2895600"/>
            <a:ext cx="9144000" cy="39624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403644182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838200"/>
            <a:ext cx="9144000" cy="1143000"/>
          </a:xfrm>
        </p:spPr>
        <p:txBody>
          <a:bodyPr>
            <a:noAutofit/>
          </a:bodyPr>
          <a:lstStyle/>
          <a:p>
            <a:r>
              <a:rPr lang="en-US" sz="3200" b="1" dirty="0">
                <a:solidFill>
                  <a:srgbClr val="00B050"/>
                </a:solidFill>
              </a:rPr>
              <a:t>Arterial Supply of the Uterine Tubes </a:t>
            </a:r>
            <a:br>
              <a:rPr lang="en-US" sz="3200" b="1" dirty="0">
                <a:solidFill>
                  <a:srgbClr val="00B050"/>
                </a:solidFill>
              </a:rPr>
            </a:br>
            <a:r>
              <a:rPr lang="en-US" sz="3200" b="1" dirty="0">
                <a:solidFill>
                  <a:srgbClr val="00B050"/>
                </a:solidFill>
              </a:rPr>
              <a:t/>
            </a:r>
            <a:br>
              <a:rPr lang="en-US" sz="3200" b="1" dirty="0">
                <a:solidFill>
                  <a:srgbClr val="00B050"/>
                </a:solidFill>
              </a:rPr>
            </a:br>
            <a:endParaRPr lang="en-US" sz="3200" b="1" dirty="0">
              <a:solidFill>
                <a:srgbClr val="00B050"/>
              </a:solidFill>
            </a:endParaRPr>
          </a:p>
        </p:txBody>
      </p:sp>
      <p:sp>
        <p:nvSpPr>
          <p:cNvPr id="3" name="Content Placeholder 2"/>
          <p:cNvSpPr>
            <a:spLocks noGrp="1"/>
          </p:cNvSpPr>
          <p:nvPr>
            <p:ph sz="quarter" idx="1"/>
          </p:nvPr>
        </p:nvSpPr>
        <p:spPr/>
        <p:txBody>
          <a:bodyPr/>
          <a:lstStyle/>
          <a:p>
            <a:pPr>
              <a:buFont typeface="Arial"/>
              <a:buChar char="•"/>
            </a:pPr>
            <a:r>
              <a:rPr lang="en-US" dirty="0"/>
              <a:t>The arteries to the tubes are derived from the </a:t>
            </a:r>
            <a:r>
              <a:rPr lang="en-US" b="1" dirty="0">
                <a:latin typeface="Arial"/>
              </a:rPr>
              <a:t>uterine</a:t>
            </a:r>
            <a:r>
              <a:rPr lang="en-US" dirty="0"/>
              <a:t> and </a:t>
            </a:r>
            <a:r>
              <a:rPr lang="en-US" b="1" dirty="0">
                <a:latin typeface="Arial"/>
              </a:rPr>
              <a:t>ovarian arteries</a:t>
            </a:r>
            <a:r>
              <a:rPr lang="en-US" dirty="0"/>
              <a:t>. </a:t>
            </a:r>
          </a:p>
          <a:p>
            <a:pPr>
              <a:buFont typeface="Arial"/>
              <a:buChar char="•"/>
            </a:pPr>
            <a:r>
              <a:rPr lang="en-US" dirty="0"/>
              <a:t>The tubal branches pass to the tube </a:t>
            </a:r>
            <a:r>
              <a:rPr lang="en-US" b="1" dirty="0">
                <a:latin typeface="Arial"/>
              </a:rPr>
              <a:t>between the layers</a:t>
            </a:r>
            <a:r>
              <a:rPr lang="en-US" dirty="0"/>
              <a:t> of the </a:t>
            </a:r>
            <a:r>
              <a:rPr lang="en-US" b="1" dirty="0" err="1">
                <a:latin typeface="Arial"/>
              </a:rPr>
              <a:t>mesosalpinx</a:t>
            </a:r>
            <a:r>
              <a:rPr lang="en-US" dirty="0"/>
              <a:t>. </a:t>
            </a:r>
            <a:r>
              <a:rPr lang="en-US" dirty="0" smtClean="0"/>
              <a:t> </a:t>
            </a:r>
            <a:endParaRPr lang="en-US" dirty="0"/>
          </a:p>
        </p:txBody>
      </p:sp>
      <p:pic>
        <p:nvPicPr>
          <p:cNvPr id="14338"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28601" y="3276600"/>
            <a:ext cx="8534400" cy="3429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84613449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76200"/>
            <a:ext cx="7467600" cy="6397752"/>
          </a:xfrm>
        </p:spPr>
        <p:txBody>
          <a:bodyPr/>
          <a:lstStyle/>
          <a:p>
            <a:r>
              <a:rPr lang="en-US" dirty="0"/>
              <a:t>9</a:t>
            </a:r>
            <a:r>
              <a:rPr lang="en-US" dirty="0" smtClean="0"/>
              <a:t>.</a:t>
            </a:r>
            <a:r>
              <a:rPr lang="en-US" dirty="0"/>
              <a:t>	Enumerate the ligaments attached to the </a:t>
            </a:r>
            <a:r>
              <a:rPr lang="en-US" dirty="0" smtClean="0"/>
              <a:t>	ovary</a:t>
            </a:r>
            <a:r>
              <a:rPr lang="en-US" dirty="0"/>
              <a:t>. </a:t>
            </a:r>
          </a:p>
          <a:p>
            <a:r>
              <a:rPr lang="en-US" dirty="0" smtClean="0"/>
              <a:t>10.</a:t>
            </a:r>
            <a:r>
              <a:rPr lang="en-US" dirty="0"/>
              <a:t>	Mention its blood &amp; nerve supply and </a:t>
            </a:r>
            <a:r>
              <a:rPr lang="en-US" dirty="0" smtClean="0"/>
              <a:t>	lymphatic </a:t>
            </a:r>
            <a:r>
              <a:rPr lang="en-US" dirty="0"/>
              <a:t>drainage.</a:t>
            </a:r>
          </a:p>
          <a:p>
            <a:r>
              <a:rPr lang="en-US" dirty="0" smtClean="0"/>
              <a:t>11.</a:t>
            </a:r>
            <a:r>
              <a:rPr lang="en-US" dirty="0"/>
              <a:t>	Discuss the site, position, length, peritoneal </a:t>
            </a:r>
            <a:r>
              <a:rPr lang="en-US" dirty="0" smtClean="0"/>
              <a:t>	covering </a:t>
            </a:r>
            <a:r>
              <a:rPr lang="en-US" dirty="0"/>
              <a:t>and relation of the vagina.</a:t>
            </a:r>
          </a:p>
          <a:p>
            <a:r>
              <a:rPr lang="en-US" dirty="0" smtClean="0"/>
              <a:t>12.</a:t>
            </a:r>
            <a:r>
              <a:rPr lang="en-US" dirty="0"/>
              <a:t>	Mention its blood &amp; nerve supply and </a:t>
            </a:r>
            <a:r>
              <a:rPr lang="en-US" dirty="0" smtClean="0"/>
              <a:t>	lymphatic </a:t>
            </a:r>
            <a:r>
              <a:rPr lang="en-US" dirty="0"/>
              <a:t>drainage. </a:t>
            </a:r>
          </a:p>
          <a:p>
            <a:endParaRPr lang="en-US" dirty="0"/>
          </a:p>
        </p:txBody>
      </p:sp>
    </p:spTree>
    <p:extLst>
      <p:ext uri="{BB962C8B-B14F-4D97-AF65-F5344CB8AC3E}">
        <p14:creationId xmlns="" xmlns:p14="http://schemas.microsoft.com/office/powerpoint/2010/main" val="366083525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7924800" cy="1143000"/>
          </a:xfrm>
        </p:spPr>
        <p:txBody>
          <a:bodyPr>
            <a:normAutofit fontScale="90000"/>
          </a:bodyPr>
          <a:lstStyle/>
          <a:p>
            <a:r>
              <a:rPr lang="en-US" b="1" dirty="0">
                <a:solidFill>
                  <a:srgbClr val="00B050"/>
                </a:solidFill>
              </a:rPr>
              <a:t>Venous Drainage of the Uterine Tubes </a:t>
            </a:r>
            <a:br>
              <a:rPr lang="en-US" b="1" dirty="0">
                <a:solidFill>
                  <a:srgbClr val="00B050"/>
                </a:solidFill>
              </a:rPr>
            </a:br>
            <a:r>
              <a:rPr lang="en-US" b="1" dirty="0">
                <a:solidFill>
                  <a:srgbClr val="00B050"/>
                </a:solidFill>
              </a:rPr>
              <a:t/>
            </a:r>
            <a:br>
              <a:rPr lang="en-US" b="1" dirty="0">
                <a:solidFill>
                  <a:srgbClr val="00B050"/>
                </a:solidFill>
              </a:rPr>
            </a:br>
            <a:endParaRPr lang="en-US" b="1" dirty="0">
              <a:solidFill>
                <a:srgbClr val="00B050"/>
              </a:solidFill>
            </a:endParaRPr>
          </a:p>
        </p:txBody>
      </p:sp>
      <p:sp>
        <p:nvSpPr>
          <p:cNvPr id="3" name="Content Placeholder 2"/>
          <p:cNvSpPr>
            <a:spLocks noGrp="1"/>
          </p:cNvSpPr>
          <p:nvPr>
            <p:ph sz="quarter" idx="1"/>
          </p:nvPr>
        </p:nvSpPr>
        <p:spPr>
          <a:xfrm>
            <a:off x="27708" y="533400"/>
            <a:ext cx="9116291" cy="6324600"/>
          </a:xfrm>
        </p:spPr>
        <p:txBody>
          <a:bodyPr>
            <a:normAutofit/>
          </a:bodyPr>
          <a:lstStyle/>
          <a:p>
            <a:pPr>
              <a:buFont typeface="Arial"/>
              <a:buChar char="•"/>
            </a:pPr>
            <a:r>
              <a:rPr lang="en-US" dirty="0"/>
              <a:t>The veins of the tubes are </a:t>
            </a:r>
            <a:r>
              <a:rPr lang="en-US" b="1" dirty="0">
                <a:latin typeface="Arial"/>
              </a:rPr>
              <a:t>arranged similarly to the arteries</a:t>
            </a:r>
            <a:r>
              <a:rPr lang="en-US" dirty="0"/>
              <a:t> and </a:t>
            </a:r>
            <a:r>
              <a:rPr lang="en-US" b="1" dirty="0">
                <a:latin typeface="Arial"/>
              </a:rPr>
              <a:t>drain into</a:t>
            </a:r>
            <a:r>
              <a:rPr lang="en-US" dirty="0"/>
              <a:t> the </a:t>
            </a:r>
            <a:r>
              <a:rPr lang="en-US" b="1" dirty="0">
                <a:latin typeface="Arial"/>
              </a:rPr>
              <a:t>uterine</a:t>
            </a:r>
            <a:r>
              <a:rPr lang="en-US" dirty="0"/>
              <a:t> and </a:t>
            </a:r>
            <a:r>
              <a:rPr lang="en-US" b="1" dirty="0" smtClean="0">
                <a:latin typeface="Arial"/>
              </a:rPr>
              <a:t>ovarian </a:t>
            </a:r>
            <a:r>
              <a:rPr lang="en-US" b="1" dirty="0">
                <a:latin typeface="Arial"/>
              </a:rPr>
              <a:t>veins</a:t>
            </a:r>
            <a:r>
              <a:rPr lang="en-US" dirty="0"/>
              <a:t>. </a:t>
            </a:r>
            <a:endParaRPr lang="en-US" dirty="0" smtClean="0"/>
          </a:p>
          <a:p>
            <a:pPr>
              <a:buFont typeface="Arial"/>
              <a:buChar char="•"/>
            </a:pPr>
            <a:endParaRPr lang="en-US" dirty="0" smtClean="0"/>
          </a:p>
          <a:p>
            <a:pPr>
              <a:buFont typeface="Arial"/>
              <a:buChar char="•"/>
            </a:pPr>
            <a:r>
              <a:rPr lang="en-US" sz="2800" b="1" dirty="0">
                <a:solidFill>
                  <a:srgbClr val="00B050"/>
                </a:solidFill>
                <a:latin typeface="+mj-lt"/>
              </a:rPr>
              <a:t>Lymphatic Drainage of the Uterine Tubes </a:t>
            </a:r>
            <a:endParaRPr lang="en-US" dirty="0"/>
          </a:p>
          <a:p>
            <a:pPr>
              <a:buFont typeface="Arial"/>
              <a:buChar char="•"/>
            </a:pPr>
            <a:r>
              <a:rPr lang="en-US" dirty="0"/>
              <a:t>The lymph vessels of the uterine tubes follow those of the fundus of the uterus and ovary and ascend with ovarian veins to the aortic lymph nodes in the lumbar region. </a:t>
            </a:r>
            <a:endParaRPr lang="en-US" dirty="0" smtClean="0"/>
          </a:p>
          <a:p>
            <a:pPr>
              <a:buFont typeface="Arial"/>
              <a:buChar char="•"/>
            </a:pPr>
            <a:endParaRPr lang="en-US" dirty="0"/>
          </a:p>
          <a:p>
            <a:pPr>
              <a:buFont typeface="Arial"/>
              <a:buChar char="•"/>
            </a:pPr>
            <a:r>
              <a:rPr lang="en-US" sz="2800" b="1" dirty="0">
                <a:solidFill>
                  <a:srgbClr val="00B050"/>
                </a:solidFill>
              </a:rPr>
              <a:t>Innervation of the Uterine Tubes </a:t>
            </a:r>
          </a:p>
          <a:p>
            <a:pPr>
              <a:buFont typeface="Arial"/>
              <a:buChar char="•"/>
            </a:pPr>
            <a:r>
              <a:rPr lang="en-US" dirty="0"/>
              <a:t>The nerve supply of the uterine tubes comes partly from the </a:t>
            </a:r>
            <a:r>
              <a:rPr lang="en-US" b="1" dirty="0">
                <a:latin typeface="Arial"/>
              </a:rPr>
              <a:t>ovarian plexus of nerves</a:t>
            </a:r>
            <a:r>
              <a:rPr lang="en-US" dirty="0"/>
              <a:t> and partly from the </a:t>
            </a:r>
            <a:r>
              <a:rPr lang="en-US" b="1" dirty="0">
                <a:latin typeface="Arial"/>
              </a:rPr>
              <a:t>uterine plexus</a:t>
            </a:r>
            <a:r>
              <a:rPr lang="en-US" dirty="0"/>
              <a:t>. </a:t>
            </a:r>
          </a:p>
          <a:p>
            <a:pPr>
              <a:buFont typeface="Arial"/>
              <a:buChar char="•"/>
            </a:pPr>
            <a:r>
              <a:rPr lang="en-US" b="1" dirty="0">
                <a:latin typeface="Arial"/>
              </a:rPr>
              <a:t>Afferent </a:t>
            </a:r>
            <a:r>
              <a:rPr lang="en-US" b="1" dirty="0" err="1">
                <a:latin typeface="Arial"/>
              </a:rPr>
              <a:t>fibres</a:t>
            </a:r>
            <a:r>
              <a:rPr lang="en-US" dirty="0"/>
              <a:t> from the tubes are contained in </a:t>
            </a:r>
            <a:r>
              <a:rPr lang="en-US" b="1" dirty="0">
                <a:latin typeface="Arial"/>
              </a:rPr>
              <a:t>T11-12 and L1 nerves</a:t>
            </a:r>
            <a:endParaRPr lang="en-US" dirty="0"/>
          </a:p>
          <a:p>
            <a:pPr>
              <a:buFont typeface="Arial"/>
              <a:buChar char="•"/>
            </a:pPr>
            <a:endParaRPr lang="en-US" dirty="0"/>
          </a:p>
          <a:p>
            <a:pPr>
              <a:buFont typeface="Arial"/>
              <a:buChar char="•"/>
            </a:pPr>
            <a:endParaRPr lang="en-US" dirty="0"/>
          </a:p>
        </p:txBody>
      </p:sp>
    </p:spTree>
    <p:extLst>
      <p:ext uri="{BB962C8B-B14F-4D97-AF65-F5344CB8AC3E}">
        <p14:creationId xmlns="" xmlns:p14="http://schemas.microsoft.com/office/powerpoint/2010/main" val="252751348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b="1" dirty="0">
                <a:solidFill>
                  <a:srgbClr val="FF0000"/>
                </a:solidFill>
              </a:rPr>
              <a:t>Ovaries</a:t>
            </a:r>
            <a:br>
              <a:rPr lang="en-US" sz="4000" b="1" dirty="0">
                <a:solidFill>
                  <a:srgbClr val="FF0000"/>
                </a:solidFill>
              </a:rPr>
            </a:br>
            <a:endParaRPr lang="en-US" sz="4000" b="1" dirty="0">
              <a:solidFill>
                <a:srgbClr val="FF0000"/>
              </a:solidFill>
            </a:endParaRPr>
          </a:p>
        </p:txBody>
      </p:sp>
      <p:sp>
        <p:nvSpPr>
          <p:cNvPr id="3" name="Content Placeholder 2"/>
          <p:cNvSpPr>
            <a:spLocks noGrp="1"/>
          </p:cNvSpPr>
          <p:nvPr>
            <p:ph sz="quarter" idx="1"/>
          </p:nvPr>
        </p:nvSpPr>
        <p:spPr>
          <a:xfrm>
            <a:off x="76200" y="762000"/>
            <a:ext cx="9067800" cy="6096000"/>
          </a:xfrm>
        </p:spPr>
        <p:txBody>
          <a:bodyPr/>
          <a:lstStyle/>
          <a:p>
            <a:r>
              <a:rPr lang="en-US" dirty="0"/>
              <a:t>The almond-shaped ovaries are typically located near the attachment of the broad ligament to the lateral pelvic walls, suspended from both by peritoneal folds, </a:t>
            </a:r>
            <a:r>
              <a:rPr lang="en-US" b="1" dirty="0">
                <a:solidFill>
                  <a:srgbClr val="00B050"/>
                </a:solidFill>
              </a:rPr>
              <a:t>the </a:t>
            </a:r>
            <a:r>
              <a:rPr lang="en-US" b="1" dirty="0" err="1">
                <a:solidFill>
                  <a:srgbClr val="00B050"/>
                </a:solidFill>
              </a:rPr>
              <a:t>mesovarium</a:t>
            </a:r>
            <a:r>
              <a:rPr lang="en-US" b="1" dirty="0">
                <a:solidFill>
                  <a:srgbClr val="00B050"/>
                </a:solidFill>
              </a:rPr>
              <a:t> </a:t>
            </a:r>
            <a:r>
              <a:rPr lang="en-US" dirty="0"/>
              <a:t>from the </a:t>
            </a:r>
            <a:r>
              <a:rPr lang="en-US" dirty="0" err="1"/>
              <a:t>posterosuperior</a:t>
            </a:r>
            <a:r>
              <a:rPr lang="en-US" dirty="0"/>
              <a:t> aspect of the broad ligament and the suspensory ligament of the ovary from the pelvic wall </a:t>
            </a:r>
            <a:r>
              <a:rPr lang="en-US" dirty="0" smtClean="0"/>
              <a:t>.</a:t>
            </a:r>
          </a:p>
          <a:p>
            <a:endParaRPr lang="en-US" dirty="0" smtClean="0"/>
          </a:p>
          <a:p>
            <a:r>
              <a:rPr lang="en-US" dirty="0" smtClean="0"/>
              <a:t>The </a:t>
            </a:r>
            <a:r>
              <a:rPr lang="en-US" dirty="0">
                <a:solidFill>
                  <a:srgbClr val="00B050"/>
                </a:solidFill>
              </a:rPr>
              <a:t>suspensory ligament </a:t>
            </a:r>
            <a:r>
              <a:rPr lang="en-US" dirty="0"/>
              <a:t>conveys the ovarian vessels, lymphatics, and nerves to and from the ovary and constitutes the lateral part of the </a:t>
            </a:r>
            <a:r>
              <a:rPr lang="en-US" dirty="0" err="1"/>
              <a:t>mesovarium</a:t>
            </a:r>
            <a:r>
              <a:rPr lang="en-US" dirty="0"/>
              <a:t>. </a:t>
            </a:r>
            <a:endParaRPr lang="en-US" dirty="0" smtClean="0"/>
          </a:p>
          <a:p>
            <a:r>
              <a:rPr lang="en-US" b="1" u="sng" dirty="0" smtClean="0">
                <a:solidFill>
                  <a:srgbClr val="00B050"/>
                </a:solidFill>
              </a:rPr>
              <a:t>Peritoneal coverings</a:t>
            </a:r>
          </a:p>
          <a:p>
            <a:r>
              <a:rPr lang="en-US" dirty="0"/>
              <a:t>Because the ovary is suspended in the peritoneal cavity and its surface is </a:t>
            </a:r>
            <a:r>
              <a:rPr lang="en-US" dirty="0">
                <a:solidFill>
                  <a:srgbClr val="FF0000"/>
                </a:solidFill>
              </a:rPr>
              <a:t>not</a:t>
            </a:r>
            <a:r>
              <a:rPr lang="en-US" dirty="0"/>
              <a:t> covered by peritoneum, the oocyte expelled at ovulation passes into the peritoneal cavity but is usually trapped by the fimbriae of the uterine tube and carried to the ampulla.</a:t>
            </a:r>
            <a:endParaRPr lang="en-US" b="1" u="sng" dirty="0" smtClean="0">
              <a:solidFill>
                <a:srgbClr val="00B050"/>
              </a:solidFill>
            </a:endParaRPr>
          </a:p>
        </p:txBody>
      </p:sp>
    </p:spTree>
    <p:extLst>
      <p:ext uri="{BB962C8B-B14F-4D97-AF65-F5344CB8AC3E}">
        <p14:creationId xmlns="" xmlns:p14="http://schemas.microsoft.com/office/powerpoint/2010/main" val="274737410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5362" name="Picture 2"/>
          <p:cNvPicPr>
            <a:picLocks noGrp="1" noChangeAspect="1" noChangeArrowheads="1"/>
          </p:cNvPicPr>
          <p:nvPr>
            <p:ph sz="quarter"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0"/>
            <a:ext cx="9143999" cy="6858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70297519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0"/>
            <a:ext cx="7467600" cy="6473952"/>
          </a:xfrm>
        </p:spPr>
        <p:txBody>
          <a:bodyPr>
            <a:normAutofit/>
          </a:bodyPr>
          <a:lstStyle/>
          <a:p>
            <a:r>
              <a:rPr lang="en-US" sz="3200" dirty="0"/>
              <a:t>The ovary also attaches to the uterus by the </a:t>
            </a:r>
            <a:r>
              <a:rPr lang="en-US" sz="3200" b="1" dirty="0">
                <a:solidFill>
                  <a:srgbClr val="00B050"/>
                </a:solidFill>
              </a:rPr>
              <a:t>ligament of ovary</a:t>
            </a:r>
            <a:r>
              <a:rPr lang="en-US" sz="3200" dirty="0"/>
              <a:t>, which runs within the </a:t>
            </a:r>
            <a:r>
              <a:rPr lang="en-US" sz="3200" dirty="0" err="1"/>
              <a:t>mesovarium</a:t>
            </a:r>
            <a:r>
              <a:rPr lang="en-US" sz="3200" dirty="0"/>
              <a:t>. This ligament is a remnant of the superior part of the ovarian </a:t>
            </a:r>
            <a:r>
              <a:rPr lang="en-US" sz="3200" dirty="0" smtClean="0"/>
              <a:t>gubernaculum </a:t>
            </a:r>
            <a:r>
              <a:rPr lang="en-US" sz="3200" dirty="0"/>
              <a:t>of the fetus and connects the proximal (uterine) end of the ovary to the lateral angle of the uterus, just inferior to the entrance of the uterine tube</a:t>
            </a:r>
            <a:r>
              <a:rPr lang="en-US" sz="3200" dirty="0" smtClean="0"/>
              <a:t>.</a:t>
            </a:r>
          </a:p>
          <a:p>
            <a:pPr marL="0" indent="0">
              <a:buNone/>
            </a:pPr>
            <a:endParaRPr lang="en-US" sz="3200" dirty="0"/>
          </a:p>
        </p:txBody>
      </p:sp>
    </p:spTree>
    <p:extLst>
      <p:ext uri="{BB962C8B-B14F-4D97-AF65-F5344CB8AC3E}">
        <p14:creationId xmlns="" xmlns:p14="http://schemas.microsoft.com/office/powerpoint/2010/main" val="401661177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endParaRPr lang="en-US" dirty="0"/>
          </a:p>
        </p:txBody>
      </p:sp>
      <p:pic>
        <p:nvPicPr>
          <p:cNvPr id="1638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28600" y="0"/>
            <a:ext cx="8915399" cy="6858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75055681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76200"/>
            <a:ext cx="7467600" cy="6397752"/>
          </a:xfrm>
        </p:spPr>
        <p:txBody>
          <a:bodyPr>
            <a:normAutofit lnSpcReduction="10000"/>
          </a:bodyPr>
          <a:lstStyle/>
          <a:p>
            <a:r>
              <a:rPr lang="en-US" sz="3200" b="1" u="sng" dirty="0" smtClean="0">
                <a:solidFill>
                  <a:srgbClr val="00B050"/>
                </a:solidFill>
                <a:latin typeface="+mj-lt"/>
              </a:rPr>
              <a:t>Blood supply of the ovary:</a:t>
            </a:r>
          </a:p>
          <a:p>
            <a:r>
              <a:rPr lang="en-US" sz="2800" dirty="0"/>
              <a:t>The ovarian arteries arise from the abdominal aorta </a:t>
            </a:r>
            <a:endParaRPr lang="en-US" sz="2800" dirty="0" smtClean="0"/>
          </a:p>
          <a:p>
            <a:r>
              <a:rPr lang="en-US" sz="2800" dirty="0"/>
              <a:t>Ovarian veins draining the ovary form a </a:t>
            </a:r>
            <a:r>
              <a:rPr lang="en-US" sz="2800" dirty="0" err="1"/>
              <a:t>pampiniform</a:t>
            </a:r>
            <a:r>
              <a:rPr lang="en-US" sz="2800" dirty="0"/>
              <a:t> plexus of veins in the broad ligament near the ovary </a:t>
            </a:r>
            <a:r>
              <a:rPr lang="en-US" sz="3200" dirty="0"/>
              <a:t>. </a:t>
            </a:r>
            <a:endParaRPr lang="en-US" sz="3200" dirty="0" smtClean="0"/>
          </a:p>
          <a:p>
            <a:r>
              <a:rPr lang="en-US" sz="3200" dirty="0" smtClean="0"/>
              <a:t>The </a:t>
            </a:r>
            <a:r>
              <a:rPr lang="en-US" sz="3200" dirty="0"/>
              <a:t>veins of the plexus merge to form a singular ovarian vein, which leaves the lesser pelvis with the ovarian artery</a:t>
            </a:r>
            <a:r>
              <a:rPr lang="en-US" sz="3200" dirty="0" smtClean="0"/>
              <a:t>.</a:t>
            </a:r>
          </a:p>
          <a:p>
            <a:r>
              <a:rPr lang="en-US" sz="3200" dirty="0" smtClean="0"/>
              <a:t> </a:t>
            </a:r>
            <a:r>
              <a:rPr lang="en-US" sz="3200" dirty="0"/>
              <a:t>The right ovarian vein ascends to enter the inferior vena cava; the left ovarian vein drains into the left renal vein</a:t>
            </a:r>
            <a:endParaRPr lang="en-US" sz="3200" b="1" u="sng" dirty="0">
              <a:solidFill>
                <a:srgbClr val="00B050"/>
              </a:solidFill>
              <a:latin typeface="+mj-lt"/>
            </a:endParaRPr>
          </a:p>
        </p:txBody>
      </p:sp>
    </p:spTree>
    <p:extLst>
      <p:ext uri="{BB962C8B-B14F-4D97-AF65-F5344CB8AC3E}">
        <p14:creationId xmlns="" xmlns:p14="http://schemas.microsoft.com/office/powerpoint/2010/main" val="97698153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8434" name="Picture 2"/>
          <p:cNvPicPr>
            <a:picLocks noGrp="1" noChangeAspect="1" noChangeArrowheads="1"/>
          </p:cNvPicPr>
          <p:nvPr>
            <p:ph sz="quarter"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609600" y="838200"/>
            <a:ext cx="6413237" cy="481744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92535055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0"/>
            <a:ext cx="7467600" cy="6473952"/>
          </a:xfrm>
        </p:spPr>
        <p:txBody>
          <a:bodyPr/>
          <a:lstStyle/>
          <a:p>
            <a:r>
              <a:rPr lang="en-US" sz="2800" dirty="0">
                <a:solidFill>
                  <a:srgbClr val="00B050"/>
                </a:solidFill>
              </a:rPr>
              <a:t>The lymphatic vessels from the </a:t>
            </a:r>
            <a:r>
              <a:rPr lang="en-US" sz="2800" dirty="0" smtClean="0">
                <a:solidFill>
                  <a:srgbClr val="00B050"/>
                </a:solidFill>
              </a:rPr>
              <a:t>ovary:</a:t>
            </a:r>
          </a:p>
          <a:p>
            <a:r>
              <a:rPr lang="en-US" dirty="0" smtClean="0"/>
              <a:t> </a:t>
            </a:r>
            <a:r>
              <a:rPr lang="en-US" dirty="0"/>
              <a:t>join those from the uterine tubes and fundus of the uterus as they ascend to the right and left (</a:t>
            </a:r>
            <a:r>
              <a:rPr lang="en-US" dirty="0" err="1"/>
              <a:t>caval</a:t>
            </a:r>
            <a:r>
              <a:rPr lang="en-US" dirty="0"/>
              <a:t>/aortic) lumbar lymph </a:t>
            </a:r>
            <a:r>
              <a:rPr lang="en-US" dirty="0" smtClean="0"/>
              <a:t>nodes</a:t>
            </a:r>
          </a:p>
          <a:p>
            <a:endParaRPr lang="en-US" dirty="0"/>
          </a:p>
          <a:p>
            <a:r>
              <a:rPr lang="en-US" sz="3200" b="1" dirty="0" smtClean="0">
                <a:solidFill>
                  <a:srgbClr val="00B050"/>
                </a:solidFill>
              </a:rPr>
              <a:t>Innervation:</a:t>
            </a:r>
          </a:p>
          <a:p>
            <a:r>
              <a:rPr lang="en-US" sz="3200" dirty="0"/>
              <a:t>The nerves descend along the ovarian vessels from the ovarian plexus, and from the uterine (pelvic) plexus </a:t>
            </a:r>
            <a:endParaRPr lang="en-US" sz="3200" b="1" dirty="0">
              <a:solidFill>
                <a:srgbClr val="00B050"/>
              </a:solidFill>
            </a:endParaRPr>
          </a:p>
        </p:txBody>
      </p:sp>
    </p:spTree>
    <p:extLst>
      <p:ext uri="{BB962C8B-B14F-4D97-AF65-F5344CB8AC3E}">
        <p14:creationId xmlns="" xmlns:p14="http://schemas.microsoft.com/office/powerpoint/2010/main" val="213175108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a:solidFill>
                  <a:srgbClr val="FF0000"/>
                </a:solidFill>
                <a:effectLst>
                  <a:outerShdw blurRad="38100" dist="38100" dir="2700000" algn="tl">
                    <a:srgbClr val="000000">
                      <a:alpha val="43137"/>
                    </a:srgbClr>
                  </a:outerShdw>
                </a:effectLst>
              </a:rPr>
              <a:t>Vagina</a:t>
            </a:r>
          </a:p>
        </p:txBody>
      </p:sp>
      <p:sp>
        <p:nvSpPr>
          <p:cNvPr id="3" name="Content Placeholder 2"/>
          <p:cNvSpPr>
            <a:spLocks noGrp="1"/>
          </p:cNvSpPr>
          <p:nvPr>
            <p:ph sz="quarter" idx="1"/>
          </p:nvPr>
        </p:nvSpPr>
        <p:spPr/>
        <p:txBody>
          <a:bodyPr/>
          <a:lstStyle/>
          <a:p>
            <a:pPr>
              <a:buFont typeface="Arial"/>
              <a:buChar char="•"/>
            </a:pPr>
            <a:r>
              <a:rPr lang="en-US" dirty="0"/>
              <a:t>It extends from the </a:t>
            </a:r>
            <a:r>
              <a:rPr lang="en-US" dirty="0">
                <a:hlinkClick r:id="rId2"/>
              </a:rPr>
              <a:t>cervix of the uterus</a:t>
            </a:r>
            <a:r>
              <a:rPr lang="en-US" dirty="0"/>
              <a:t> to the </a:t>
            </a:r>
            <a:r>
              <a:rPr lang="en-US" dirty="0">
                <a:hlinkClick r:id="rId3"/>
              </a:rPr>
              <a:t>vestibule of the vagina</a:t>
            </a:r>
            <a:r>
              <a:rPr lang="en-US" dirty="0"/>
              <a:t>. </a:t>
            </a:r>
          </a:p>
          <a:p>
            <a:pPr>
              <a:buFont typeface="Arial"/>
              <a:buChar char="•"/>
            </a:pPr>
            <a:r>
              <a:rPr lang="en-US" dirty="0"/>
              <a:t>The vagina communicates </a:t>
            </a:r>
            <a:r>
              <a:rPr lang="en-US" b="1" dirty="0">
                <a:latin typeface="Arial"/>
              </a:rPr>
              <a:t>superiorly with the cervical canal</a:t>
            </a:r>
            <a:r>
              <a:rPr lang="en-US" dirty="0"/>
              <a:t> and </a:t>
            </a:r>
            <a:r>
              <a:rPr lang="en-US" b="1" dirty="0">
                <a:latin typeface="Arial"/>
              </a:rPr>
              <a:t>opens inferiorly</a:t>
            </a:r>
            <a:r>
              <a:rPr lang="en-US" dirty="0"/>
              <a:t> into the </a:t>
            </a:r>
            <a:r>
              <a:rPr lang="en-US" dirty="0">
                <a:hlinkClick r:id="rId3"/>
              </a:rPr>
              <a:t>vestibule of the vagina</a:t>
            </a:r>
            <a:r>
              <a:rPr lang="en-US" dirty="0"/>
              <a:t>. </a:t>
            </a:r>
          </a:p>
          <a:p>
            <a:pPr>
              <a:buFont typeface="Arial"/>
              <a:buChar char="•"/>
            </a:pPr>
            <a:r>
              <a:rPr lang="en-US" dirty="0"/>
              <a:t>In the </a:t>
            </a:r>
            <a:r>
              <a:rPr lang="en-US" b="1" dirty="0">
                <a:latin typeface="Arial"/>
              </a:rPr>
              <a:t>anatomical position</a:t>
            </a:r>
            <a:r>
              <a:rPr lang="en-US" dirty="0"/>
              <a:t>, the vagina descends </a:t>
            </a:r>
            <a:r>
              <a:rPr lang="en-US" b="1" dirty="0" err="1">
                <a:latin typeface="Arial"/>
              </a:rPr>
              <a:t>anteroinferiorly</a:t>
            </a:r>
            <a:r>
              <a:rPr lang="en-US" dirty="0"/>
              <a:t>. </a:t>
            </a:r>
          </a:p>
          <a:p>
            <a:r>
              <a:rPr lang="en-US" dirty="0"/>
              <a:t>The </a:t>
            </a:r>
            <a:r>
              <a:rPr lang="en-US" b="1" dirty="0">
                <a:latin typeface="Arial"/>
              </a:rPr>
              <a:t>posterior wall</a:t>
            </a:r>
            <a:r>
              <a:rPr lang="en-US" dirty="0"/>
              <a:t> is about </a:t>
            </a:r>
            <a:r>
              <a:rPr lang="en-US" b="1" dirty="0">
                <a:latin typeface="Arial"/>
              </a:rPr>
              <a:t>1 cm longer</a:t>
            </a:r>
            <a:r>
              <a:rPr lang="en-US" dirty="0"/>
              <a:t> than the </a:t>
            </a:r>
            <a:r>
              <a:rPr lang="en-US" b="1" dirty="0">
                <a:latin typeface="Arial"/>
              </a:rPr>
              <a:t>anterior wall</a:t>
            </a:r>
            <a:r>
              <a:rPr lang="en-US" dirty="0"/>
              <a:t> and is in contact with the </a:t>
            </a:r>
            <a:r>
              <a:rPr lang="en-US" b="1" dirty="0">
                <a:latin typeface="Arial"/>
              </a:rPr>
              <a:t>external uterine </a:t>
            </a:r>
            <a:r>
              <a:rPr lang="en-US" b="1" dirty="0" err="1">
                <a:latin typeface="Arial"/>
              </a:rPr>
              <a:t>ostium</a:t>
            </a:r>
            <a:r>
              <a:rPr lang="en-US" dirty="0"/>
              <a:t> (external </a:t>
            </a:r>
            <a:r>
              <a:rPr lang="en-US" dirty="0" err="1"/>
              <a:t>os</a:t>
            </a:r>
            <a:r>
              <a:rPr lang="en-US" dirty="0"/>
              <a:t>). </a:t>
            </a:r>
          </a:p>
        </p:txBody>
      </p:sp>
    </p:spTree>
    <p:extLst>
      <p:ext uri="{BB962C8B-B14F-4D97-AF65-F5344CB8AC3E}">
        <p14:creationId xmlns="" xmlns:p14="http://schemas.microsoft.com/office/powerpoint/2010/main" val="282818337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0" y="0"/>
            <a:ext cx="9144000" cy="6858000"/>
          </a:xfrm>
        </p:spPr>
        <p:txBody>
          <a:bodyPr>
            <a:normAutofit/>
          </a:bodyPr>
          <a:lstStyle/>
          <a:p>
            <a:pPr>
              <a:buFont typeface="Arial"/>
              <a:buChar char="•"/>
            </a:pPr>
            <a:r>
              <a:rPr lang="en-US" dirty="0"/>
              <a:t>The vagina is located </a:t>
            </a:r>
            <a:r>
              <a:rPr lang="en-US" b="1" dirty="0">
                <a:latin typeface="Arial"/>
              </a:rPr>
              <a:t>posterior to the </a:t>
            </a:r>
            <a:r>
              <a:rPr lang="en-US" dirty="0">
                <a:hlinkClick r:id="rId2"/>
              </a:rPr>
              <a:t>urinary bladder</a:t>
            </a:r>
            <a:r>
              <a:rPr lang="en-US" dirty="0"/>
              <a:t> and </a:t>
            </a:r>
            <a:r>
              <a:rPr lang="en-US" b="1" dirty="0">
                <a:latin typeface="Arial"/>
              </a:rPr>
              <a:t>anterior to the </a:t>
            </a:r>
            <a:r>
              <a:rPr lang="en-US" dirty="0">
                <a:hlinkClick r:id="rId3"/>
              </a:rPr>
              <a:t>rectum</a:t>
            </a:r>
            <a:r>
              <a:rPr lang="en-US" dirty="0"/>
              <a:t> and passes </a:t>
            </a:r>
            <a:r>
              <a:rPr lang="en-US" b="1" dirty="0">
                <a:latin typeface="Arial"/>
              </a:rPr>
              <a:t>between the medial margins</a:t>
            </a:r>
            <a:r>
              <a:rPr lang="en-US" dirty="0"/>
              <a:t> of the </a:t>
            </a:r>
            <a:r>
              <a:rPr lang="en-US" dirty="0" err="1">
                <a:hlinkClick r:id="rId4"/>
              </a:rPr>
              <a:t>levator</a:t>
            </a:r>
            <a:r>
              <a:rPr lang="en-US" dirty="0">
                <a:hlinkClick r:id="rId4"/>
              </a:rPr>
              <a:t> </a:t>
            </a:r>
            <a:r>
              <a:rPr lang="en-US" dirty="0" err="1">
                <a:hlinkClick r:id="rId4"/>
              </a:rPr>
              <a:t>ani</a:t>
            </a:r>
            <a:r>
              <a:rPr lang="en-US" dirty="0">
                <a:hlinkClick r:id="rId4"/>
              </a:rPr>
              <a:t> muscles</a:t>
            </a:r>
            <a:r>
              <a:rPr lang="en-US" dirty="0"/>
              <a:t>. </a:t>
            </a:r>
          </a:p>
          <a:p>
            <a:pPr>
              <a:buFont typeface="Arial"/>
              <a:buChar char="•"/>
            </a:pPr>
            <a:r>
              <a:rPr lang="en-US" dirty="0"/>
              <a:t>It </a:t>
            </a:r>
            <a:r>
              <a:rPr lang="en-US" b="1" dirty="0">
                <a:latin typeface="Arial"/>
              </a:rPr>
              <a:t>pierces</a:t>
            </a:r>
            <a:r>
              <a:rPr lang="en-US" dirty="0"/>
              <a:t> the </a:t>
            </a:r>
            <a:r>
              <a:rPr lang="en-US" dirty="0">
                <a:hlinkClick r:id="rId5"/>
              </a:rPr>
              <a:t>urogenital diaphragm</a:t>
            </a:r>
            <a:r>
              <a:rPr lang="en-US" dirty="0"/>
              <a:t> with the </a:t>
            </a:r>
            <a:r>
              <a:rPr lang="en-US" dirty="0">
                <a:hlinkClick r:id="rId5"/>
              </a:rPr>
              <a:t>sphincter urethrae muscle</a:t>
            </a:r>
            <a:r>
              <a:rPr lang="en-US" dirty="0"/>
              <a:t>. </a:t>
            </a:r>
          </a:p>
          <a:p>
            <a:pPr>
              <a:buFont typeface="Arial"/>
              <a:buChar char="•"/>
            </a:pPr>
            <a:r>
              <a:rPr lang="en-US" dirty="0"/>
              <a:t>The </a:t>
            </a:r>
            <a:r>
              <a:rPr lang="en-US" b="1" dirty="0">
                <a:latin typeface="Arial"/>
              </a:rPr>
              <a:t>posterior </a:t>
            </a:r>
            <a:r>
              <a:rPr lang="en-US" b="1" dirty="0" smtClean="0">
                <a:latin typeface="Arial"/>
              </a:rPr>
              <a:t>fibers</a:t>
            </a:r>
            <a:r>
              <a:rPr lang="en-US" dirty="0" smtClean="0"/>
              <a:t> </a:t>
            </a:r>
            <a:r>
              <a:rPr lang="en-US" dirty="0"/>
              <a:t>of the </a:t>
            </a:r>
            <a:r>
              <a:rPr lang="en-US" dirty="0">
                <a:hlinkClick r:id="rId5"/>
              </a:rPr>
              <a:t>sphincter urethrae muscle</a:t>
            </a:r>
            <a:r>
              <a:rPr lang="en-US" dirty="0"/>
              <a:t> are attached to the vaginal wall. </a:t>
            </a:r>
          </a:p>
          <a:p>
            <a:pPr>
              <a:buFont typeface="Arial"/>
              <a:buChar char="•"/>
            </a:pPr>
            <a:r>
              <a:rPr lang="en-US" dirty="0"/>
              <a:t>The </a:t>
            </a:r>
            <a:r>
              <a:rPr lang="en-US" dirty="0">
                <a:hlinkClick r:id="rId6"/>
              </a:rPr>
              <a:t>cervix of the uterus</a:t>
            </a:r>
            <a:r>
              <a:rPr lang="en-US" dirty="0"/>
              <a:t> projects into the </a:t>
            </a:r>
            <a:r>
              <a:rPr lang="en-US" b="1" dirty="0">
                <a:latin typeface="Arial"/>
              </a:rPr>
              <a:t>superior part</a:t>
            </a:r>
            <a:r>
              <a:rPr lang="en-US" dirty="0"/>
              <a:t> of the </a:t>
            </a:r>
            <a:r>
              <a:rPr lang="en-US" b="1" dirty="0">
                <a:latin typeface="Arial"/>
              </a:rPr>
              <a:t>anterior wall</a:t>
            </a:r>
            <a:r>
              <a:rPr lang="en-US" dirty="0"/>
              <a:t>, separating the walls of the vagina. </a:t>
            </a:r>
          </a:p>
          <a:p>
            <a:pPr>
              <a:buFont typeface="Arial"/>
              <a:buChar char="•"/>
            </a:pPr>
            <a:r>
              <a:rPr lang="en-US" dirty="0"/>
              <a:t>The </a:t>
            </a:r>
            <a:r>
              <a:rPr lang="en-US" dirty="0">
                <a:hlinkClick r:id="rId6"/>
              </a:rPr>
              <a:t>uterus</a:t>
            </a:r>
            <a:r>
              <a:rPr lang="en-US" dirty="0"/>
              <a:t> lies almost at a </a:t>
            </a:r>
            <a:r>
              <a:rPr lang="en-US" b="1" dirty="0">
                <a:latin typeface="Arial"/>
              </a:rPr>
              <a:t>right angle</a:t>
            </a:r>
            <a:r>
              <a:rPr lang="en-US" dirty="0"/>
              <a:t> to the </a:t>
            </a:r>
            <a:r>
              <a:rPr lang="en-US" b="1" dirty="0">
                <a:latin typeface="Arial"/>
              </a:rPr>
              <a:t>axis of the vagina</a:t>
            </a:r>
            <a:r>
              <a:rPr lang="en-US" dirty="0"/>
              <a:t> (anteverted position). This </a:t>
            </a:r>
            <a:r>
              <a:rPr lang="en-US" b="1" dirty="0">
                <a:latin typeface="Arial"/>
              </a:rPr>
              <a:t>uterine angle</a:t>
            </a:r>
            <a:r>
              <a:rPr lang="en-US" dirty="0"/>
              <a:t> increases as the </a:t>
            </a:r>
            <a:r>
              <a:rPr lang="en-US" dirty="0">
                <a:hlinkClick r:id="rId2"/>
              </a:rPr>
              <a:t>urinary bladder</a:t>
            </a:r>
            <a:r>
              <a:rPr lang="en-US" dirty="0"/>
              <a:t> </a:t>
            </a:r>
            <a:r>
              <a:rPr lang="en-US" b="1" dirty="0">
                <a:latin typeface="Arial"/>
              </a:rPr>
              <a:t>fills</a:t>
            </a:r>
            <a:r>
              <a:rPr lang="en-US" dirty="0"/>
              <a:t>. </a:t>
            </a:r>
          </a:p>
          <a:p>
            <a:pPr>
              <a:buFont typeface="Arial"/>
              <a:buChar char="•"/>
            </a:pPr>
            <a:r>
              <a:rPr lang="en-US" dirty="0"/>
              <a:t>The </a:t>
            </a:r>
            <a:r>
              <a:rPr lang="en-US" b="1" dirty="0">
                <a:solidFill>
                  <a:srgbClr val="00B0F0"/>
                </a:solidFill>
                <a:latin typeface="Arial"/>
              </a:rPr>
              <a:t>vaginal recess</a:t>
            </a:r>
            <a:r>
              <a:rPr lang="en-US" dirty="0"/>
              <a:t> around the cervix is called the </a:t>
            </a:r>
            <a:r>
              <a:rPr lang="en-US" b="1" dirty="0">
                <a:solidFill>
                  <a:srgbClr val="00B0F0"/>
                </a:solidFill>
                <a:latin typeface="Arial"/>
              </a:rPr>
              <a:t>fornix</a:t>
            </a:r>
            <a:r>
              <a:rPr lang="en-US" dirty="0">
                <a:solidFill>
                  <a:srgbClr val="00B0F0"/>
                </a:solidFill>
              </a:rPr>
              <a:t> </a:t>
            </a:r>
            <a:endParaRPr lang="en-US" dirty="0"/>
          </a:p>
          <a:p>
            <a:pPr>
              <a:buFont typeface="Arial"/>
              <a:buChar char="•"/>
            </a:pPr>
            <a:r>
              <a:rPr lang="en-US" dirty="0" smtClean="0"/>
              <a:t>It </a:t>
            </a:r>
            <a:r>
              <a:rPr lang="en-US" dirty="0"/>
              <a:t>is divided into </a:t>
            </a:r>
            <a:r>
              <a:rPr lang="en-US" b="1" dirty="0">
                <a:latin typeface="Arial"/>
              </a:rPr>
              <a:t>anterior</a:t>
            </a:r>
            <a:r>
              <a:rPr lang="en-US" dirty="0"/>
              <a:t>, </a:t>
            </a:r>
            <a:r>
              <a:rPr lang="en-US" b="1" dirty="0">
                <a:latin typeface="Arial"/>
              </a:rPr>
              <a:t>posterior</a:t>
            </a:r>
            <a:r>
              <a:rPr lang="en-US" dirty="0"/>
              <a:t>, and </a:t>
            </a:r>
            <a:r>
              <a:rPr lang="en-US" b="1" dirty="0">
                <a:latin typeface="Arial"/>
              </a:rPr>
              <a:t>lateral parts</a:t>
            </a:r>
            <a:r>
              <a:rPr lang="en-US" dirty="0"/>
              <a:t>. </a:t>
            </a:r>
          </a:p>
          <a:p>
            <a:pPr>
              <a:buFont typeface="Arial"/>
              <a:buChar char="•"/>
            </a:pPr>
            <a:r>
              <a:rPr lang="en-US" dirty="0"/>
              <a:t>The </a:t>
            </a:r>
            <a:r>
              <a:rPr lang="en-US" b="1" dirty="0">
                <a:latin typeface="Arial"/>
              </a:rPr>
              <a:t>posterior part</a:t>
            </a:r>
            <a:r>
              <a:rPr lang="en-US" dirty="0"/>
              <a:t> of the </a:t>
            </a:r>
            <a:r>
              <a:rPr lang="en-US" b="1" dirty="0">
                <a:latin typeface="Arial"/>
              </a:rPr>
              <a:t>fornix</a:t>
            </a:r>
            <a:r>
              <a:rPr lang="en-US" dirty="0"/>
              <a:t> is the </a:t>
            </a:r>
            <a:r>
              <a:rPr lang="en-US" b="1" dirty="0">
                <a:latin typeface="Arial"/>
              </a:rPr>
              <a:t>deepest</a:t>
            </a:r>
            <a:r>
              <a:rPr lang="en-US" dirty="0"/>
              <a:t> and is related to the </a:t>
            </a:r>
            <a:r>
              <a:rPr lang="en-US" b="1" dirty="0" err="1">
                <a:latin typeface="Arial"/>
              </a:rPr>
              <a:t>rectouterine</a:t>
            </a:r>
            <a:r>
              <a:rPr lang="en-US" b="1" dirty="0">
                <a:latin typeface="Arial"/>
              </a:rPr>
              <a:t> pouch</a:t>
            </a:r>
            <a:endParaRPr lang="en-US" dirty="0"/>
          </a:p>
          <a:p>
            <a:endParaRPr lang="en-US" dirty="0"/>
          </a:p>
        </p:txBody>
      </p:sp>
    </p:spTree>
    <p:extLst>
      <p:ext uri="{BB962C8B-B14F-4D97-AF65-F5344CB8AC3E}">
        <p14:creationId xmlns="" xmlns:p14="http://schemas.microsoft.com/office/powerpoint/2010/main" val="406620460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7467600" cy="762000"/>
          </a:xfrm>
        </p:spPr>
        <p:txBody>
          <a:bodyPr>
            <a:normAutofit/>
          </a:bodyPr>
          <a:lstStyle/>
          <a:p>
            <a:r>
              <a:rPr lang="en-US" sz="4000" b="1" u="sng" dirty="0" smtClean="0">
                <a:solidFill>
                  <a:srgbClr val="FF0000"/>
                </a:solidFill>
                <a:effectLst>
                  <a:outerShdw blurRad="38100" dist="38100" dir="2700000" algn="tl">
                    <a:srgbClr val="000000">
                      <a:alpha val="43137"/>
                    </a:srgbClr>
                  </a:outerShdw>
                </a:effectLst>
              </a:rPr>
              <a:t>Uterus</a:t>
            </a:r>
            <a:endParaRPr lang="en-US" sz="4000" b="1" u="sng" dirty="0">
              <a:solidFill>
                <a:srgbClr val="FF0000"/>
              </a:solidFill>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a:xfrm>
            <a:off x="457200" y="914400"/>
            <a:ext cx="4191000" cy="5791200"/>
          </a:xfrm>
        </p:spPr>
        <p:txBody>
          <a:bodyPr>
            <a:normAutofit/>
          </a:bodyPr>
          <a:lstStyle/>
          <a:p>
            <a:r>
              <a:rPr lang="en-US" dirty="0"/>
              <a:t>This is a hollow, thick-walled, pear-shaped muscular organ located between the bladder and the rectum (in non-pregnant women). </a:t>
            </a:r>
            <a:endParaRPr lang="en-US" dirty="0" smtClean="0"/>
          </a:p>
          <a:p>
            <a:endParaRPr lang="en-US" dirty="0"/>
          </a:p>
          <a:p>
            <a:r>
              <a:rPr lang="en-US" dirty="0"/>
              <a:t>It is 7 to 8 cm long, 5 to 7 cm wide, and 2 to 3 cm thick</a:t>
            </a:r>
            <a:r>
              <a:rPr lang="en-US" dirty="0" smtClean="0"/>
              <a:t>.</a:t>
            </a:r>
          </a:p>
          <a:p>
            <a:endParaRPr lang="en-US" dirty="0" smtClean="0"/>
          </a:p>
          <a:p>
            <a:r>
              <a:rPr lang="en-US" dirty="0"/>
              <a:t>The non-gravid (not pregnant) uterus usually lies in the lesser pelvis, </a:t>
            </a:r>
          </a:p>
        </p:txBody>
      </p:sp>
      <p:pic>
        <p:nvPicPr>
          <p:cNvPr id="2050"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495800" y="685800"/>
            <a:ext cx="4419600" cy="6172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09103182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endParaRPr lang="en-US" dirty="0"/>
          </a:p>
        </p:txBody>
      </p:sp>
      <p:pic>
        <p:nvPicPr>
          <p:cNvPr id="19458"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953000" y="0"/>
            <a:ext cx="4191000" cy="3733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9459"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0"/>
            <a:ext cx="5391150" cy="6858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19995688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76200" y="0"/>
            <a:ext cx="8763000" cy="6473952"/>
          </a:xfrm>
        </p:spPr>
        <p:txBody>
          <a:bodyPr/>
          <a:lstStyle/>
          <a:p>
            <a:r>
              <a:rPr lang="en-US" b="1" dirty="0">
                <a:solidFill>
                  <a:srgbClr val="00B0F0"/>
                </a:solidFill>
              </a:rPr>
              <a:t>Four muscles </a:t>
            </a:r>
            <a:r>
              <a:rPr lang="en-US" dirty="0"/>
              <a:t>compress the vagina and act like sphincters: </a:t>
            </a:r>
            <a:endParaRPr lang="en-US" dirty="0" smtClean="0"/>
          </a:p>
          <a:p>
            <a:pPr marL="0" indent="0">
              <a:buNone/>
            </a:pPr>
            <a:r>
              <a:rPr lang="en-US" dirty="0"/>
              <a:t> </a:t>
            </a:r>
            <a:r>
              <a:rPr lang="en-US" dirty="0" err="1" smtClean="0"/>
              <a:t>pubovaginalis</a:t>
            </a:r>
            <a:r>
              <a:rPr lang="en-US" dirty="0"/>
              <a:t>, external urethral sphincter, </a:t>
            </a:r>
            <a:r>
              <a:rPr lang="en-US" dirty="0" err="1"/>
              <a:t>urethrovaginal</a:t>
            </a:r>
            <a:r>
              <a:rPr lang="en-US" dirty="0"/>
              <a:t> sphincter, and </a:t>
            </a:r>
            <a:r>
              <a:rPr lang="en-US" dirty="0" err="1"/>
              <a:t>bulbospongiosus</a:t>
            </a:r>
            <a:r>
              <a:rPr lang="en-US" dirty="0"/>
              <a:t> </a:t>
            </a:r>
            <a:endParaRPr lang="en-US" dirty="0" smtClean="0"/>
          </a:p>
          <a:p>
            <a:pPr marL="0" indent="0">
              <a:buNone/>
            </a:pPr>
            <a:r>
              <a:rPr lang="en-US" sz="2800" b="1" u="sng" dirty="0" smtClean="0">
                <a:solidFill>
                  <a:srgbClr val="00B050"/>
                </a:solidFill>
                <a:latin typeface="+mj-lt"/>
              </a:rPr>
              <a:t>Relations:</a:t>
            </a:r>
          </a:p>
          <a:p>
            <a:pPr>
              <a:buFont typeface="Arial"/>
              <a:buChar char="•"/>
            </a:pPr>
            <a:r>
              <a:rPr lang="en-US" b="1" dirty="0">
                <a:solidFill>
                  <a:srgbClr val="00B0F0"/>
                </a:solidFill>
              </a:rPr>
              <a:t>Anteriorly</a:t>
            </a:r>
            <a:r>
              <a:rPr lang="en-US" dirty="0"/>
              <a:t>: the fundus of the urinary bladder and urethra.</a:t>
            </a:r>
          </a:p>
          <a:p>
            <a:pPr>
              <a:buFont typeface="Arial"/>
              <a:buChar char="•"/>
            </a:pPr>
            <a:r>
              <a:rPr lang="en-US" b="1" dirty="0">
                <a:solidFill>
                  <a:srgbClr val="00B0F0"/>
                </a:solidFill>
              </a:rPr>
              <a:t>Laterally</a:t>
            </a:r>
            <a:r>
              <a:rPr lang="en-US" dirty="0"/>
              <a:t>: the </a:t>
            </a:r>
            <a:r>
              <a:rPr lang="en-US" dirty="0" err="1"/>
              <a:t>levator</a:t>
            </a:r>
            <a:r>
              <a:rPr lang="en-US" dirty="0"/>
              <a:t> </a:t>
            </a:r>
            <a:r>
              <a:rPr lang="en-US" dirty="0" err="1"/>
              <a:t>ani</a:t>
            </a:r>
            <a:r>
              <a:rPr lang="en-US" dirty="0"/>
              <a:t>, visceral pelvic fascia, and ureters.</a:t>
            </a:r>
          </a:p>
          <a:p>
            <a:pPr>
              <a:buFont typeface="Arial"/>
              <a:buChar char="•"/>
            </a:pPr>
            <a:r>
              <a:rPr lang="en-US" b="1" dirty="0">
                <a:solidFill>
                  <a:srgbClr val="00B0F0"/>
                </a:solidFill>
              </a:rPr>
              <a:t>Posteriorly</a:t>
            </a:r>
            <a:r>
              <a:rPr lang="en-US" dirty="0"/>
              <a:t> (inferior to superior): the anal canal, rectum, and </a:t>
            </a:r>
            <a:r>
              <a:rPr lang="en-US" dirty="0" err="1"/>
              <a:t>rectouterine</a:t>
            </a:r>
            <a:r>
              <a:rPr lang="en-US" dirty="0"/>
              <a:t> pouch.</a:t>
            </a:r>
          </a:p>
          <a:p>
            <a:pPr marL="0" indent="0">
              <a:buNone/>
            </a:pPr>
            <a:endParaRPr lang="en-US" dirty="0"/>
          </a:p>
        </p:txBody>
      </p:sp>
    </p:spTree>
    <p:extLst>
      <p:ext uri="{BB962C8B-B14F-4D97-AF65-F5344CB8AC3E}">
        <p14:creationId xmlns="" xmlns:p14="http://schemas.microsoft.com/office/powerpoint/2010/main" val="391469334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563562"/>
          </a:xfrm>
        </p:spPr>
        <p:txBody>
          <a:bodyPr>
            <a:normAutofit fontScale="90000"/>
          </a:bodyPr>
          <a:lstStyle/>
          <a:p>
            <a:pPr algn="ctr"/>
            <a:r>
              <a:rPr lang="en-US" b="1" dirty="0">
                <a:solidFill>
                  <a:srgbClr val="00B050"/>
                </a:solidFill>
              </a:rPr>
              <a:t>Vasculature of Vagina</a:t>
            </a:r>
            <a:r>
              <a:rPr lang="en-US" dirty="0">
                <a:solidFill>
                  <a:srgbClr val="00B050"/>
                </a:solidFill>
              </a:rPr>
              <a:t/>
            </a:r>
            <a:br>
              <a:rPr lang="en-US" dirty="0">
                <a:solidFill>
                  <a:srgbClr val="00B050"/>
                </a:solidFill>
              </a:rPr>
            </a:br>
            <a:endParaRPr lang="en-US" dirty="0">
              <a:solidFill>
                <a:srgbClr val="00B050"/>
              </a:solidFill>
            </a:endParaRPr>
          </a:p>
        </p:txBody>
      </p:sp>
      <p:sp>
        <p:nvSpPr>
          <p:cNvPr id="3" name="Content Placeholder 2"/>
          <p:cNvSpPr>
            <a:spLocks noGrp="1"/>
          </p:cNvSpPr>
          <p:nvPr>
            <p:ph sz="quarter" idx="1"/>
          </p:nvPr>
        </p:nvSpPr>
        <p:spPr>
          <a:xfrm>
            <a:off x="228600" y="533400"/>
            <a:ext cx="8458200" cy="6324600"/>
          </a:xfrm>
        </p:spPr>
        <p:txBody>
          <a:bodyPr>
            <a:normAutofit fontScale="92500" lnSpcReduction="10000"/>
          </a:bodyPr>
          <a:lstStyle/>
          <a:p>
            <a:r>
              <a:rPr lang="en-US" sz="3200" dirty="0"/>
              <a:t>The arteries supplying the </a:t>
            </a:r>
            <a:r>
              <a:rPr lang="en-US" sz="3200" b="1" dirty="0" smtClean="0">
                <a:solidFill>
                  <a:srgbClr val="7030A0"/>
                </a:solidFill>
              </a:rPr>
              <a:t>superior part of the vagina</a:t>
            </a:r>
            <a:r>
              <a:rPr lang="en-US" sz="3200" b="1" dirty="0" smtClean="0">
                <a:solidFill>
                  <a:srgbClr val="FF0000"/>
                </a:solidFill>
              </a:rPr>
              <a:t> </a:t>
            </a:r>
            <a:r>
              <a:rPr lang="en-US" sz="3200" dirty="0" smtClean="0"/>
              <a:t>derive from the </a:t>
            </a:r>
            <a:r>
              <a:rPr lang="en-US" sz="3200" b="1" dirty="0" smtClean="0">
                <a:solidFill>
                  <a:srgbClr val="FF0000"/>
                </a:solidFill>
              </a:rPr>
              <a:t>uterine arteries</a:t>
            </a:r>
          </a:p>
          <a:p>
            <a:r>
              <a:rPr lang="en-US" sz="3200" dirty="0" smtClean="0"/>
              <a:t>T</a:t>
            </a:r>
            <a:r>
              <a:rPr lang="en-US" sz="3200" dirty="0" smtClean="0"/>
              <a:t>he arteries supplying the </a:t>
            </a:r>
            <a:r>
              <a:rPr lang="en-US" sz="3200" b="1" dirty="0" smtClean="0">
                <a:solidFill>
                  <a:srgbClr val="7030A0"/>
                </a:solidFill>
              </a:rPr>
              <a:t>middle and inferior parts of the vagina</a:t>
            </a:r>
            <a:r>
              <a:rPr lang="en-US" sz="3200" dirty="0" smtClean="0"/>
              <a:t> derive from the </a:t>
            </a:r>
            <a:r>
              <a:rPr lang="en-US" sz="3200" b="1" dirty="0" smtClean="0">
                <a:solidFill>
                  <a:srgbClr val="FF0000"/>
                </a:solidFill>
              </a:rPr>
              <a:t>vaginal arteries and internal </a:t>
            </a:r>
            <a:r>
              <a:rPr lang="en-US" sz="3200" b="1" dirty="0" err="1" smtClean="0">
                <a:solidFill>
                  <a:srgbClr val="FF0000"/>
                </a:solidFill>
              </a:rPr>
              <a:t>pudendal</a:t>
            </a:r>
            <a:r>
              <a:rPr lang="en-US" sz="3200" b="1" dirty="0" smtClean="0">
                <a:solidFill>
                  <a:srgbClr val="FF0000"/>
                </a:solidFill>
              </a:rPr>
              <a:t> arteries </a:t>
            </a:r>
          </a:p>
          <a:p>
            <a:r>
              <a:rPr lang="en-US" sz="3200" b="1" u="sng" dirty="0" smtClean="0">
                <a:solidFill>
                  <a:srgbClr val="002060"/>
                </a:solidFill>
                <a:effectLst>
                  <a:outerShdw blurRad="38100" dist="38100" dir="2700000" algn="tl">
                    <a:srgbClr val="000000">
                      <a:alpha val="43137"/>
                    </a:srgbClr>
                  </a:outerShdw>
                </a:effectLst>
              </a:rPr>
              <a:t>The </a:t>
            </a:r>
            <a:r>
              <a:rPr lang="en-US" sz="3200" b="1" u="sng" dirty="0">
                <a:solidFill>
                  <a:srgbClr val="002060"/>
                </a:solidFill>
                <a:effectLst>
                  <a:outerShdw blurRad="38100" dist="38100" dir="2700000" algn="tl">
                    <a:srgbClr val="000000">
                      <a:alpha val="43137"/>
                    </a:srgbClr>
                  </a:outerShdw>
                </a:effectLst>
              </a:rPr>
              <a:t>veins </a:t>
            </a:r>
            <a:r>
              <a:rPr lang="en-US" sz="3200" dirty="0"/>
              <a:t>form the </a:t>
            </a:r>
            <a:r>
              <a:rPr lang="en-US" sz="3200" b="1" dirty="0">
                <a:solidFill>
                  <a:srgbClr val="0070C0"/>
                </a:solidFill>
              </a:rPr>
              <a:t>vaginal venous plexuses </a:t>
            </a:r>
            <a:r>
              <a:rPr lang="en-US" sz="3200" dirty="0"/>
              <a:t>along the sides of the vagina and </a:t>
            </a:r>
            <a:r>
              <a:rPr lang="en-US" sz="3200" dirty="0">
                <a:solidFill>
                  <a:srgbClr val="FF0000"/>
                </a:solidFill>
              </a:rPr>
              <a:t>within </a:t>
            </a:r>
            <a:r>
              <a:rPr lang="en-US" sz="3200" dirty="0"/>
              <a:t>the </a:t>
            </a:r>
            <a:r>
              <a:rPr lang="en-US" sz="3200" b="1" dirty="0" smtClean="0"/>
              <a:t>vaginal mucosa</a:t>
            </a:r>
            <a:r>
              <a:rPr lang="en-US" sz="3200" b="1" dirty="0" smtClean="0"/>
              <a:t>.</a:t>
            </a:r>
          </a:p>
          <a:p>
            <a:r>
              <a:rPr lang="en-US" sz="3200" dirty="0" smtClean="0"/>
              <a:t>These</a:t>
            </a:r>
            <a:r>
              <a:rPr lang="en-US" sz="3200" dirty="0" smtClean="0">
                <a:solidFill>
                  <a:srgbClr val="00B0F0"/>
                </a:solidFill>
              </a:rPr>
              <a:t> </a:t>
            </a:r>
            <a:r>
              <a:rPr lang="en-US" sz="3200" dirty="0">
                <a:solidFill>
                  <a:srgbClr val="00B0F0"/>
                </a:solidFill>
              </a:rPr>
              <a:t>veins </a:t>
            </a:r>
            <a:r>
              <a:rPr lang="en-US" sz="3200" dirty="0"/>
              <a:t>communicate with the </a:t>
            </a:r>
            <a:r>
              <a:rPr lang="en-US" sz="3200" b="1" dirty="0"/>
              <a:t>uterine venous </a:t>
            </a:r>
            <a:r>
              <a:rPr lang="en-US" sz="3200" dirty="0"/>
              <a:t>plexus as the </a:t>
            </a:r>
            <a:r>
              <a:rPr lang="en-US" sz="3200" b="1" dirty="0" err="1">
                <a:solidFill>
                  <a:srgbClr val="00B0F0"/>
                </a:solidFill>
              </a:rPr>
              <a:t>uterovaginal</a:t>
            </a:r>
            <a:r>
              <a:rPr lang="en-US" sz="3200" b="1" dirty="0">
                <a:solidFill>
                  <a:srgbClr val="00B0F0"/>
                </a:solidFill>
              </a:rPr>
              <a:t> plexus </a:t>
            </a:r>
            <a:r>
              <a:rPr lang="en-US" sz="3200" dirty="0"/>
              <a:t>and </a:t>
            </a:r>
            <a:r>
              <a:rPr lang="en-US" sz="3200" b="1" dirty="0">
                <a:solidFill>
                  <a:srgbClr val="FF0000"/>
                </a:solidFill>
              </a:rPr>
              <a:t>drain</a:t>
            </a:r>
            <a:r>
              <a:rPr lang="en-US" sz="3200" dirty="0"/>
              <a:t> into the </a:t>
            </a:r>
            <a:r>
              <a:rPr lang="en-US" sz="3200" b="1" dirty="0">
                <a:solidFill>
                  <a:srgbClr val="0070C0"/>
                </a:solidFill>
              </a:rPr>
              <a:t>internal iliac veins </a:t>
            </a:r>
            <a:r>
              <a:rPr lang="en-US" sz="3200" b="1" dirty="0">
                <a:solidFill>
                  <a:srgbClr val="FF0000"/>
                </a:solidFill>
              </a:rPr>
              <a:t>through</a:t>
            </a:r>
            <a:r>
              <a:rPr lang="en-US" sz="3200" dirty="0"/>
              <a:t> the </a:t>
            </a:r>
            <a:r>
              <a:rPr lang="en-US" sz="3200" b="1" dirty="0">
                <a:solidFill>
                  <a:srgbClr val="0070C0"/>
                </a:solidFill>
              </a:rPr>
              <a:t>uterine vein.</a:t>
            </a:r>
          </a:p>
          <a:p>
            <a:endParaRPr lang="en-US" dirty="0"/>
          </a:p>
        </p:txBody>
      </p:sp>
    </p:spTree>
    <p:extLst>
      <p:ext uri="{BB962C8B-B14F-4D97-AF65-F5344CB8AC3E}">
        <p14:creationId xmlns="" xmlns:p14="http://schemas.microsoft.com/office/powerpoint/2010/main" val="371642185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20482" name="Picture 2"/>
          <p:cNvPicPr>
            <a:picLocks noGrp="1" noChangeAspect="1" noChangeArrowheads="1"/>
          </p:cNvPicPr>
          <p:nvPr>
            <p:ph sz="quarter"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984226" y="1628884"/>
            <a:ext cx="6413548" cy="481625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75730989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381000"/>
            <a:ext cx="7467600" cy="6477000"/>
          </a:xfrm>
        </p:spPr>
        <p:txBody>
          <a:bodyPr/>
          <a:lstStyle/>
          <a:p>
            <a:r>
              <a:rPr lang="en-US" sz="3200" b="1" u="sng" dirty="0">
                <a:solidFill>
                  <a:srgbClr val="00B050"/>
                </a:solidFill>
                <a:effectLst>
                  <a:outerShdw blurRad="38100" dist="38100" dir="2700000" algn="tl">
                    <a:srgbClr val="000000">
                      <a:alpha val="43137"/>
                    </a:srgbClr>
                  </a:outerShdw>
                </a:effectLst>
              </a:rPr>
              <a:t>The lymphatic vessels </a:t>
            </a:r>
            <a:r>
              <a:rPr lang="en-US" sz="3200" dirty="0"/>
              <a:t>drain from the vagina as follows </a:t>
            </a:r>
            <a:r>
              <a:rPr lang="en-US" sz="3200" dirty="0" smtClean="0"/>
              <a:t>:</a:t>
            </a:r>
            <a:endParaRPr lang="en-US" sz="3200" dirty="0"/>
          </a:p>
          <a:p>
            <a:pPr>
              <a:buFont typeface="Arial"/>
              <a:buChar char="•"/>
            </a:pPr>
            <a:r>
              <a:rPr lang="en-US" sz="3200" b="1" dirty="0">
                <a:solidFill>
                  <a:srgbClr val="FF0000"/>
                </a:solidFill>
              </a:rPr>
              <a:t>Superior part</a:t>
            </a:r>
            <a:r>
              <a:rPr lang="en-US" sz="3200" dirty="0"/>
              <a:t>: to the </a:t>
            </a:r>
            <a:r>
              <a:rPr lang="en-US" sz="3200" b="1" dirty="0">
                <a:solidFill>
                  <a:srgbClr val="00B050"/>
                </a:solidFill>
              </a:rPr>
              <a:t>internal and external iliac lymph nodes</a:t>
            </a:r>
            <a:r>
              <a:rPr lang="en-US" sz="3200" dirty="0"/>
              <a:t>.</a:t>
            </a:r>
          </a:p>
          <a:p>
            <a:pPr>
              <a:buFont typeface="Arial"/>
              <a:buChar char="•"/>
            </a:pPr>
            <a:r>
              <a:rPr lang="en-US" sz="3200" b="1" dirty="0">
                <a:solidFill>
                  <a:srgbClr val="FF0000"/>
                </a:solidFill>
              </a:rPr>
              <a:t>Middle part</a:t>
            </a:r>
            <a:r>
              <a:rPr lang="en-US" sz="3200" dirty="0"/>
              <a:t>: to the </a:t>
            </a:r>
            <a:r>
              <a:rPr lang="en-US" sz="3200" b="1" dirty="0">
                <a:solidFill>
                  <a:srgbClr val="00B050"/>
                </a:solidFill>
              </a:rPr>
              <a:t>internal iliac lymph nodes.</a:t>
            </a:r>
          </a:p>
          <a:p>
            <a:pPr>
              <a:buFont typeface="Arial"/>
              <a:buChar char="•"/>
            </a:pPr>
            <a:r>
              <a:rPr lang="en-US" sz="3200" b="1" dirty="0">
                <a:solidFill>
                  <a:srgbClr val="FF0000"/>
                </a:solidFill>
              </a:rPr>
              <a:t>Inferior part</a:t>
            </a:r>
            <a:r>
              <a:rPr lang="en-US" sz="3200" dirty="0"/>
              <a:t>: to the </a:t>
            </a:r>
            <a:r>
              <a:rPr lang="en-US" sz="3200" b="1" dirty="0">
                <a:solidFill>
                  <a:srgbClr val="00B050"/>
                </a:solidFill>
              </a:rPr>
              <a:t>sacral and common iliac nodes.</a:t>
            </a:r>
          </a:p>
          <a:p>
            <a:pPr>
              <a:buFont typeface="Arial"/>
              <a:buChar char="•"/>
            </a:pPr>
            <a:r>
              <a:rPr lang="en-US" sz="3200" dirty="0">
                <a:solidFill>
                  <a:srgbClr val="FF0000"/>
                </a:solidFill>
              </a:rPr>
              <a:t>External orifice</a:t>
            </a:r>
            <a:r>
              <a:rPr lang="en-US" sz="3200" dirty="0"/>
              <a:t>: to the </a:t>
            </a:r>
            <a:r>
              <a:rPr lang="en-US" sz="3200" b="1" dirty="0">
                <a:solidFill>
                  <a:srgbClr val="00B050"/>
                </a:solidFill>
              </a:rPr>
              <a:t>superficial inguinal lymph nodes.</a:t>
            </a:r>
          </a:p>
          <a:p>
            <a:pPr marL="0" indent="0">
              <a:buNone/>
            </a:pPr>
            <a:endParaRPr lang="en-US" dirty="0" smtClean="0"/>
          </a:p>
        </p:txBody>
      </p:sp>
    </p:spTree>
    <p:extLst>
      <p:ext uri="{BB962C8B-B14F-4D97-AF65-F5344CB8AC3E}">
        <p14:creationId xmlns="" xmlns:p14="http://schemas.microsoft.com/office/powerpoint/2010/main" val="85315362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solidFill>
                  <a:srgbClr val="00B050"/>
                </a:solidFill>
              </a:rPr>
              <a:t>Innervation of the Vagina </a:t>
            </a:r>
            <a:br>
              <a:rPr lang="en-US" sz="3200" dirty="0">
                <a:solidFill>
                  <a:srgbClr val="00B050"/>
                </a:solidFill>
              </a:rPr>
            </a:br>
            <a:r>
              <a:rPr lang="en-US" sz="3200" dirty="0">
                <a:solidFill>
                  <a:srgbClr val="00B050"/>
                </a:solidFill>
              </a:rPr>
              <a:t/>
            </a:r>
            <a:br>
              <a:rPr lang="en-US" sz="3200" dirty="0">
                <a:solidFill>
                  <a:srgbClr val="00B050"/>
                </a:solidFill>
              </a:rPr>
            </a:br>
            <a:endParaRPr lang="en-US" sz="3200" dirty="0">
              <a:solidFill>
                <a:srgbClr val="00B050"/>
              </a:solidFill>
            </a:endParaRPr>
          </a:p>
        </p:txBody>
      </p:sp>
      <p:sp>
        <p:nvSpPr>
          <p:cNvPr id="3" name="Content Placeholder 2"/>
          <p:cNvSpPr>
            <a:spLocks noGrp="1"/>
          </p:cNvSpPr>
          <p:nvPr>
            <p:ph sz="quarter" idx="1"/>
          </p:nvPr>
        </p:nvSpPr>
        <p:spPr>
          <a:xfrm>
            <a:off x="0" y="457200"/>
            <a:ext cx="8915400" cy="6400800"/>
          </a:xfrm>
        </p:spPr>
        <p:txBody>
          <a:bodyPr/>
          <a:lstStyle/>
          <a:p>
            <a:pPr>
              <a:buFont typeface="Arial"/>
              <a:buChar char="•"/>
            </a:pPr>
            <a:r>
              <a:rPr lang="en-US" sz="3200" dirty="0"/>
              <a:t>from the </a:t>
            </a:r>
            <a:r>
              <a:rPr lang="en-US" sz="3200" b="1" dirty="0" err="1">
                <a:latin typeface="Arial"/>
              </a:rPr>
              <a:t>uterovaginal</a:t>
            </a:r>
            <a:r>
              <a:rPr lang="en-US" sz="3200" b="1" dirty="0">
                <a:latin typeface="Arial"/>
              </a:rPr>
              <a:t> plexus</a:t>
            </a:r>
            <a:r>
              <a:rPr lang="en-US" sz="3200" dirty="0"/>
              <a:t>. </a:t>
            </a:r>
          </a:p>
          <a:p>
            <a:pPr>
              <a:buFont typeface="Arial"/>
              <a:buChar char="•"/>
            </a:pPr>
            <a:r>
              <a:rPr lang="en-US" sz="3200" dirty="0"/>
              <a:t>This lies in the </a:t>
            </a:r>
            <a:r>
              <a:rPr lang="en-US" sz="3200" b="1" dirty="0">
                <a:latin typeface="Arial"/>
              </a:rPr>
              <a:t>base</a:t>
            </a:r>
            <a:r>
              <a:rPr lang="en-US" sz="3200" dirty="0"/>
              <a:t> of the </a:t>
            </a:r>
            <a:r>
              <a:rPr lang="en-US" sz="3200" dirty="0">
                <a:hlinkClick r:id="rId2"/>
              </a:rPr>
              <a:t>broad ligament</a:t>
            </a:r>
            <a:r>
              <a:rPr lang="en-US" sz="3200" dirty="0"/>
              <a:t> on each side of the </a:t>
            </a:r>
            <a:r>
              <a:rPr lang="en-US" sz="3200" b="1" dirty="0" err="1">
                <a:latin typeface="Arial"/>
              </a:rPr>
              <a:t>supravaginal</a:t>
            </a:r>
            <a:r>
              <a:rPr lang="en-US" sz="3200" b="1" dirty="0">
                <a:latin typeface="Arial"/>
              </a:rPr>
              <a:t> part</a:t>
            </a:r>
            <a:r>
              <a:rPr lang="en-US" sz="3200" dirty="0"/>
              <a:t> of the </a:t>
            </a:r>
            <a:r>
              <a:rPr lang="en-US" sz="3200" b="1" dirty="0">
                <a:latin typeface="Arial"/>
              </a:rPr>
              <a:t>cervix</a:t>
            </a:r>
            <a:r>
              <a:rPr lang="en-US" sz="3200" dirty="0"/>
              <a:t>. </a:t>
            </a:r>
          </a:p>
          <a:p>
            <a:pPr>
              <a:buFont typeface="Arial"/>
              <a:buChar char="•"/>
            </a:pPr>
            <a:r>
              <a:rPr lang="en-US" sz="3200" dirty="0"/>
              <a:t>The </a:t>
            </a:r>
            <a:r>
              <a:rPr lang="en-US" sz="3200" b="1" dirty="0">
                <a:latin typeface="Arial"/>
              </a:rPr>
              <a:t>inferior nerve </a:t>
            </a:r>
            <a:r>
              <a:rPr lang="en-US" sz="3200" b="1" dirty="0" err="1">
                <a:latin typeface="Arial"/>
              </a:rPr>
              <a:t>fibres</a:t>
            </a:r>
            <a:r>
              <a:rPr lang="en-US" sz="3200" dirty="0"/>
              <a:t> from this plexus supply the </a:t>
            </a:r>
            <a:r>
              <a:rPr lang="en-US" sz="3200" b="1" dirty="0">
                <a:latin typeface="Arial"/>
              </a:rPr>
              <a:t>cervix</a:t>
            </a:r>
            <a:r>
              <a:rPr lang="en-US" sz="3200" dirty="0"/>
              <a:t> and the </a:t>
            </a:r>
            <a:r>
              <a:rPr lang="en-US" sz="3200" b="1" dirty="0">
                <a:latin typeface="Arial"/>
              </a:rPr>
              <a:t>superior part</a:t>
            </a:r>
            <a:r>
              <a:rPr lang="en-US" sz="3200" dirty="0"/>
              <a:t> of the </a:t>
            </a:r>
            <a:r>
              <a:rPr lang="en-US" sz="3200" b="1" dirty="0">
                <a:latin typeface="Arial"/>
              </a:rPr>
              <a:t>vagina</a:t>
            </a:r>
            <a:r>
              <a:rPr lang="en-US" sz="3200" dirty="0"/>
              <a:t>. </a:t>
            </a:r>
          </a:p>
          <a:p>
            <a:pPr>
              <a:buFont typeface="Arial"/>
              <a:buChar char="•"/>
            </a:pPr>
            <a:r>
              <a:rPr lang="en-US" sz="3200" dirty="0"/>
              <a:t>The </a:t>
            </a:r>
            <a:r>
              <a:rPr lang="en-US" sz="3200" dirty="0" err="1"/>
              <a:t>fibres</a:t>
            </a:r>
            <a:r>
              <a:rPr lang="en-US" sz="3200" dirty="0"/>
              <a:t> supplying the vagina are </a:t>
            </a:r>
            <a:r>
              <a:rPr lang="en-US" sz="3200" b="1" dirty="0">
                <a:latin typeface="Arial"/>
              </a:rPr>
              <a:t>derived</a:t>
            </a:r>
            <a:r>
              <a:rPr lang="en-US" sz="3200" dirty="0"/>
              <a:t> from the </a:t>
            </a:r>
            <a:r>
              <a:rPr lang="en-US" sz="3200" b="1" dirty="0">
                <a:latin typeface="Arial"/>
              </a:rPr>
              <a:t>inferior </a:t>
            </a:r>
            <a:r>
              <a:rPr lang="en-US" sz="3200" b="1" dirty="0" err="1">
                <a:latin typeface="Arial"/>
              </a:rPr>
              <a:t>hypogastric</a:t>
            </a:r>
            <a:r>
              <a:rPr lang="en-US" sz="3200" b="1" dirty="0">
                <a:latin typeface="Arial"/>
              </a:rPr>
              <a:t> plexus</a:t>
            </a:r>
            <a:r>
              <a:rPr lang="en-US" sz="3200" dirty="0"/>
              <a:t> and the </a:t>
            </a:r>
            <a:r>
              <a:rPr lang="en-US" sz="3200" b="1" dirty="0">
                <a:latin typeface="Arial"/>
              </a:rPr>
              <a:t>pelvic splanchnic nerves</a:t>
            </a:r>
            <a:r>
              <a:rPr lang="en-US" sz="3200" dirty="0"/>
              <a:t>. </a:t>
            </a:r>
          </a:p>
          <a:p>
            <a:pPr>
              <a:buFont typeface="Arial"/>
              <a:buChar char="•"/>
            </a:pPr>
            <a:r>
              <a:rPr lang="en-US" sz="3200" dirty="0"/>
              <a:t>The </a:t>
            </a:r>
            <a:r>
              <a:rPr lang="en-US" sz="3200" b="1" dirty="0">
                <a:latin typeface="Arial"/>
              </a:rPr>
              <a:t>inferior part</a:t>
            </a:r>
            <a:r>
              <a:rPr lang="en-US" sz="3200" dirty="0"/>
              <a:t> of the vagina is supplied by the </a:t>
            </a:r>
            <a:r>
              <a:rPr lang="en-US" sz="3200" b="1" dirty="0" err="1">
                <a:latin typeface="Arial"/>
              </a:rPr>
              <a:t>pudendal</a:t>
            </a:r>
            <a:r>
              <a:rPr lang="en-US" sz="3200" b="1" dirty="0">
                <a:latin typeface="Arial"/>
              </a:rPr>
              <a:t> nerve</a:t>
            </a:r>
            <a:r>
              <a:rPr lang="en-US" sz="3200" dirty="0"/>
              <a:t>. </a:t>
            </a:r>
          </a:p>
          <a:p>
            <a:endParaRPr lang="en-US" dirty="0"/>
          </a:p>
        </p:txBody>
      </p:sp>
    </p:spTree>
    <p:extLst>
      <p:ext uri="{BB962C8B-B14F-4D97-AF65-F5344CB8AC3E}">
        <p14:creationId xmlns="" xmlns:p14="http://schemas.microsoft.com/office/powerpoint/2010/main" val="294168894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endParaRPr lang="en-US" dirty="0"/>
          </a:p>
        </p:txBody>
      </p:sp>
      <p:pic>
        <p:nvPicPr>
          <p:cNvPr id="2150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52400" y="0"/>
            <a:ext cx="8991599" cy="7162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99712978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09800"/>
            <a:ext cx="7467600" cy="1143000"/>
          </a:xfrm>
        </p:spPr>
        <p:txBody>
          <a:bodyPr>
            <a:normAutofit/>
          </a:bodyPr>
          <a:lstStyle/>
          <a:p>
            <a:pPr algn="ctr"/>
            <a:r>
              <a:rPr lang="en-US" sz="5400" dirty="0" smtClean="0">
                <a:solidFill>
                  <a:srgbClr val="FF0000"/>
                </a:solidFill>
              </a:rPr>
              <a:t>Thank you</a:t>
            </a:r>
            <a:endParaRPr lang="en-US" sz="5400" dirty="0">
              <a:solidFill>
                <a:srgbClr val="FF0000"/>
              </a:solidFill>
            </a:endParaRPr>
          </a:p>
        </p:txBody>
      </p:sp>
    </p:spTree>
    <p:extLst>
      <p:ext uri="{BB962C8B-B14F-4D97-AF65-F5344CB8AC3E}">
        <p14:creationId xmlns="" xmlns:p14="http://schemas.microsoft.com/office/powerpoint/2010/main" val="227035124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1"/>
          </p:nvPr>
        </p:nvSpPr>
        <p:spPr>
          <a:xfrm>
            <a:off x="457200" y="0"/>
            <a:ext cx="7467600" cy="6473952"/>
          </a:xfrm>
        </p:spPr>
        <p:txBody>
          <a:bodyPr/>
          <a:lstStyle/>
          <a:p>
            <a:pPr>
              <a:buFont typeface="Arial"/>
              <a:buChar char="•"/>
            </a:pPr>
            <a:r>
              <a:rPr lang="en-US" dirty="0"/>
              <a:t>The uterus consists of </a:t>
            </a:r>
            <a:r>
              <a:rPr lang="en-US" dirty="0">
                <a:solidFill>
                  <a:srgbClr val="00B0F0"/>
                </a:solidFill>
                <a:latin typeface="Arial"/>
              </a:rPr>
              <a:t>2 major parts</a:t>
            </a:r>
            <a:r>
              <a:rPr lang="en-US" dirty="0"/>
              <a:t>: </a:t>
            </a:r>
          </a:p>
          <a:p>
            <a:pPr>
              <a:buFont typeface="+mj-lt"/>
              <a:buAutoNum type="arabicPeriod"/>
            </a:pPr>
            <a:r>
              <a:rPr lang="en-US" b="1" dirty="0"/>
              <a:t>The </a:t>
            </a:r>
            <a:r>
              <a:rPr lang="en-US" b="1" dirty="0">
                <a:solidFill>
                  <a:srgbClr val="00B0F0"/>
                </a:solidFill>
                <a:latin typeface="Arial"/>
              </a:rPr>
              <a:t>expanded superior 2/3</a:t>
            </a:r>
            <a:r>
              <a:rPr lang="en-US" b="1" dirty="0">
                <a:solidFill>
                  <a:srgbClr val="00B0F0"/>
                </a:solidFill>
              </a:rPr>
              <a:t> </a:t>
            </a:r>
            <a:r>
              <a:rPr lang="en-US" b="1" dirty="0"/>
              <a:t>is known as the </a:t>
            </a:r>
            <a:r>
              <a:rPr lang="en-US" b="1" dirty="0">
                <a:latin typeface="Arial"/>
              </a:rPr>
              <a:t>body</a:t>
            </a:r>
            <a:r>
              <a:rPr lang="en-US" b="1" dirty="0"/>
              <a:t>; </a:t>
            </a:r>
          </a:p>
          <a:p>
            <a:pPr>
              <a:buFont typeface="+mj-lt"/>
              <a:buAutoNum type="arabicPeriod"/>
            </a:pPr>
            <a:r>
              <a:rPr lang="en-US" dirty="0"/>
              <a:t>The </a:t>
            </a:r>
            <a:r>
              <a:rPr lang="en-US" b="1" dirty="0">
                <a:solidFill>
                  <a:srgbClr val="00B0F0"/>
                </a:solidFill>
                <a:latin typeface="Arial"/>
              </a:rPr>
              <a:t>cylindrical inferior 1/3</a:t>
            </a:r>
            <a:r>
              <a:rPr lang="en-US" dirty="0">
                <a:solidFill>
                  <a:srgbClr val="00B0F0"/>
                </a:solidFill>
              </a:rPr>
              <a:t> </a:t>
            </a:r>
            <a:r>
              <a:rPr lang="en-US" dirty="0"/>
              <a:t>is called the </a:t>
            </a:r>
            <a:r>
              <a:rPr lang="en-US" b="1" dirty="0">
                <a:latin typeface="Arial"/>
              </a:rPr>
              <a:t>cervix</a:t>
            </a:r>
            <a:r>
              <a:rPr lang="en-US" dirty="0"/>
              <a:t> </a:t>
            </a:r>
            <a:r>
              <a:rPr lang="en-US" dirty="0" smtClean="0"/>
              <a:t> (</a:t>
            </a:r>
            <a:r>
              <a:rPr lang="en-US" dirty="0"/>
              <a:t>L. neck). </a:t>
            </a:r>
            <a:endParaRPr lang="en-US" dirty="0" smtClean="0"/>
          </a:p>
          <a:p>
            <a:pPr>
              <a:buFont typeface="+mj-lt"/>
              <a:buAutoNum type="arabicPeriod"/>
            </a:pPr>
            <a:endParaRPr lang="en-US" dirty="0"/>
          </a:p>
          <a:p>
            <a:pPr>
              <a:buFont typeface="Arial"/>
              <a:buChar char="•"/>
            </a:pPr>
            <a:r>
              <a:rPr lang="en-US" dirty="0"/>
              <a:t>The uterus is usually </a:t>
            </a:r>
            <a:r>
              <a:rPr lang="en-US" b="1" dirty="0">
                <a:latin typeface="Arial"/>
              </a:rPr>
              <a:t>bent anteriorly</a:t>
            </a:r>
            <a:r>
              <a:rPr lang="en-US" dirty="0"/>
              <a:t> (</a:t>
            </a:r>
            <a:r>
              <a:rPr lang="en-US" b="1" dirty="0">
                <a:latin typeface="Arial"/>
              </a:rPr>
              <a:t>anteflexed</a:t>
            </a:r>
            <a:r>
              <a:rPr lang="en-US" dirty="0"/>
              <a:t>) between the </a:t>
            </a:r>
            <a:r>
              <a:rPr lang="en-US" b="1" dirty="0">
                <a:latin typeface="Arial"/>
              </a:rPr>
              <a:t>cervix</a:t>
            </a:r>
            <a:r>
              <a:rPr lang="en-US" dirty="0"/>
              <a:t> and </a:t>
            </a:r>
            <a:r>
              <a:rPr lang="en-US" b="1" dirty="0">
                <a:latin typeface="Arial"/>
              </a:rPr>
              <a:t>body</a:t>
            </a:r>
            <a:r>
              <a:rPr lang="en-US" dirty="0"/>
              <a:t>. </a:t>
            </a:r>
            <a:endParaRPr lang="en-US" dirty="0" smtClean="0"/>
          </a:p>
          <a:p>
            <a:pPr>
              <a:buFont typeface="Arial"/>
              <a:buChar char="•"/>
            </a:pPr>
            <a:endParaRPr lang="en-US" dirty="0"/>
          </a:p>
          <a:p>
            <a:pPr>
              <a:buFont typeface="Arial"/>
              <a:buChar char="•"/>
            </a:pPr>
            <a:r>
              <a:rPr lang="en-US" dirty="0"/>
              <a:t>The entire uterus is normally </a:t>
            </a:r>
            <a:r>
              <a:rPr lang="en-US" b="1" dirty="0">
                <a:latin typeface="Arial"/>
              </a:rPr>
              <a:t>bent or inclined anteriorly</a:t>
            </a:r>
            <a:r>
              <a:rPr lang="en-US" dirty="0"/>
              <a:t> (</a:t>
            </a:r>
            <a:r>
              <a:rPr lang="en-US" b="1" dirty="0">
                <a:latin typeface="Arial"/>
              </a:rPr>
              <a:t>anteverted</a:t>
            </a:r>
            <a:r>
              <a:rPr lang="en-US" dirty="0"/>
              <a:t>). </a:t>
            </a:r>
            <a:endParaRPr lang="en-US" dirty="0" smtClean="0"/>
          </a:p>
          <a:p>
            <a:pPr>
              <a:buFont typeface="Arial"/>
              <a:buChar char="•"/>
            </a:pPr>
            <a:endParaRPr lang="en-US" dirty="0"/>
          </a:p>
          <a:p>
            <a:pPr>
              <a:buFont typeface="Arial"/>
              <a:buChar char="•"/>
            </a:pPr>
            <a:r>
              <a:rPr lang="en-US" dirty="0"/>
              <a:t>It is frequently </a:t>
            </a:r>
            <a:r>
              <a:rPr lang="en-US" b="1" dirty="0" err="1">
                <a:latin typeface="Arial"/>
              </a:rPr>
              <a:t>retroverted</a:t>
            </a:r>
            <a:r>
              <a:rPr lang="en-US" dirty="0"/>
              <a:t> (inclined posteriorly) in </a:t>
            </a:r>
            <a:r>
              <a:rPr lang="en-US" b="1" dirty="0">
                <a:latin typeface="Arial"/>
              </a:rPr>
              <a:t>older women</a:t>
            </a:r>
            <a:r>
              <a:rPr lang="en-US" dirty="0"/>
              <a:t>. </a:t>
            </a:r>
          </a:p>
          <a:p>
            <a:endParaRPr lang="en-US" dirty="0"/>
          </a:p>
        </p:txBody>
      </p:sp>
    </p:spTree>
    <p:extLst>
      <p:ext uri="{BB962C8B-B14F-4D97-AF65-F5344CB8AC3E}">
        <p14:creationId xmlns="" xmlns:p14="http://schemas.microsoft.com/office/powerpoint/2010/main" val="30492735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a:xfrm>
            <a:off x="0" y="5715000"/>
            <a:ext cx="9144000" cy="1143000"/>
          </a:xfrm>
        </p:spPr>
        <p:txBody>
          <a:bodyPr>
            <a:normAutofit fontScale="85000" lnSpcReduction="10000"/>
          </a:bodyPr>
          <a:lstStyle/>
          <a:p>
            <a:r>
              <a:rPr lang="en-US" dirty="0"/>
              <a:t>Different parts of the uterine tube and the uterus. B. External </a:t>
            </a:r>
            <a:r>
              <a:rPr lang="en-US" dirty="0" err="1"/>
              <a:t>os</a:t>
            </a:r>
            <a:r>
              <a:rPr lang="en-US" dirty="0"/>
              <a:t> of the cervix: (above) nulliparous; (below) </a:t>
            </a:r>
            <a:r>
              <a:rPr lang="en-US" dirty="0" err="1"/>
              <a:t>parous</a:t>
            </a:r>
            <a:r>
              <a:rPr lang="en-US" dirty="0"/>
              <a:t>. C. Anteverted position of the uterus. D. Anteverted and anteflexed position of the uterus</a:t>
            </a:r>
          </a:p>
        </p:txBody>
      </p:sp>
      <p:pic>
        <p:nvPicPr>
          <p:cNvPr id="1126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28600" y="0"/>
            <a:ext cx="8915400" cy="5715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78574509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95400"/>
            <a:ext cx="7467600" cy="122238"/>
          </a:xfrm>
        </p:spPr>
        <p:txBody>
          <a:bodyPr>
            <a:normAutofit fontScale="90000"/>
          </a:bodyPr>
          <a:lstStyle/>
          <a:p>
            <a:r>
              <a:rPr lang="en-US" b="1" dirty="0">
                <a:solidFill>
                  <a:srgbClr val="00B050"/>
                </a:solidFill>
              </a:rPr>
              <a:t>The Fundus of the Uterus </a:t>
            </a:r>
            <a:br>
              <a:rPr lang="en-US" b="1" dirty="0">
                <a:solidFill>
                  <a:srgbClr val="00B050"/>
                </a:solidFill>
              </a:rPr>
            </a:br>
            <a:r>
              <a:rPr lang="en-US" b="1" dirty="0">
                <a:solidFill>
                  <a:srgbClr val="00B050"/>
                </a:solidFill>
              </a:rPr>
              <a:t/>
            </a:r>
            <a:br>
              <a:rPr lang="en-US" b="1" dirty="0">
                <a:solidFill>
                  <a:srgbClr val="00B050"/>
                </a:solidFill>
              </a:rPr>
            </a:br>
            <a:endParaRPr lang="en-US" b="1" dirty="0">
              <a:solidFill>
                <a:srgbClr val="00B050"/>
              </a:solidFill>
            </a:endParaRPr>
          </a:p>
        </p:txBody>
      </p:sp>
      <p:sp>
        <p:nvSpPr>
          <p:cNvPr id="3" name="Content Placeholder 2"/>
          <p:cNvSpPr>
            <a:spLocks noGrp="1"/>
          </p:cNvSpPr>
          <p:nvPr>
            <p:ph sz="quarter" idx="1"/>
          </p:nvPr>
        </p:nvSpPr>
        <p:spPr>
          <a:xfrm>
            <a:off x="457200" y="609600"/>
            <a:ext cx="7467600" cy="5864352"/>
          </a:xfrm>
        </p:spPr>
        <p:txBody>
          <a:bodyPr/>
          <a:lstStyle/>
          <a:p>
            <a:r>
              <a:rPr lang="en-US" dirty="0"/>
              <a:t>The fundus of the uterus is the rounded superior part of the body. </a:t>
            </a:r>
          </a:p>
          <a:p>
            <a:r>
              <a:rPr lang="en-US" dirty="0"/>
              <a:t>It is located superior to the line joining the points of entrance of the uterine tubes. </a:t>
            </a:r>
          </a:p>
          <a:p>
            <a:r>
              <a:rPr lang="en-US" dirty="0"/>
              <a:t>The regions of the body where the uterine tubes enter are called the </a:t>
            </a:r>
            <a:r>
              <a:rPr lang="en-US" dirty="0" err="1"/>
              <a:t>cornua</a:t>
            </a:r>
            <a:r>
              <a:rPr lang="en-US" dirty="0"/>
              <a:t> (L. horns). </a:t>
            </a:r>
          </a:p>
          <a:p>
            <a:endParaRPr lang="en-US" dirty="0"/>
          </a:p>
        </p:txBody>
      </p:sp>
      <p:pic>
        <p:nvPicPr>
          <p:cNvPr id="3075"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3124200"/>
            <a:ext cx="8991600" cy="401796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41490798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19200"/>
            <a:ext cx="7467600" cy="304800"/>
          </a:xfrm>
        </p:spPr>
        <p:txBody>
          <a:bodyPr>
            <a:normAutofit fontScale="90000"/>
          </a:bodyPr>
          <a:lstStyle/>
          <a:p>
            <a:pPr algn="ctr"/>
            <a:r>
              <a:rPr lang="en-US" b="1" dirty="0">
                <a:solidFill>
                  <a:srgbClr val="00B050"/>
                </a:solidFill>
              </a:rPr>
              <a:t>The Cervix of the Uterus </a:t>
            </a:r>
            <a:br>
              <a:rPr lang="en-US" b="1" dirty="0">
                <a:solidFill>
                  <a:srgbClr val="00B050"/>
                </a:solidFill>
              </a:rPr>
            </a:br>
            <a:r>
              <a:rPr lang="en-US" b="1" dirty="0">
                <a:solidFill>
                  <a:srgbClr val="00B050"/>
                </a:solidFill>
              </a:rPr>
              <a:t/>
            </a:r>
            <a:br>
              <a:rPr lang="en-US" b="1" dirty="0">
                <a:solidFill>
                  <a:srgbClr val="00B050"/>
                </a:solidFill>
              </a:rPr>
            </a:br>
            <a:endParaRPr lang="en-US" b="1" dirty="0">
              <a:solidFill>
                <a:srgbClr val="00B050"/>
              </a:solidFill>
            </a:endParaRPr>
          </a:p>
        </p:txBody>
      </p:sp>
      <p:sp>
        <p:nvSpPr>
          <p:cNvPr id="3" name="Content Placeholder 2"/>
          <p:cNvSpPr>
            <a:spLocks noGrp="1"/>
          </p:cNvSpPr>
          <p:nvPr>
            <p:ph sz="quarter" idx="1"/>
          </p:nvPr>
        </p:nvSpPr>
        <p:spPr>
          <a:xfrm>
            <a:off x="457200" y="762000"/>
            <a:ext cx="7467600" cy="5711952"/>
          </a:xfrm>
        </p:spPr>
        <p:txBody>
          <a:bodyPr/>
          <a:lstStyle/>
          <a:p>
            <a:pPr>
              <a:buFont typeface="Arial"/>
              <a:buChar char="•"/>
            </a:pPr>
            <a:r>
              <a:rPr lang="en-US" dirty="0" smtClean="0"/>
              <a:t>Is the </a:t>
            </a:r>
            <a:r>
              <a:rPr lang="en-US" dirty="0"/>
              <a:t>cylindrical, narrow inferior part of the uterus, which </a:t>
            </a:r>
            <a:r>
              <a:rPr lang="en-US" dirty="0" smtClean="0"/>
              <a:t>has two parts:</a:t>
            </a:r>
          </a:p>
          <a:p>
            <a:pPr>
              <a:buNone/>
            </a:pPr>
            <a:r>
              <a:rPr lang="en-US" b="1" dirty="0" smtClean="0">
                <a:solidFill>
                  <a:srgbClr val="00B0F0"/>
                </a:solidFill>
              </a:rPr>
              <a:t>1. </a:t>
            </a:r>
            <a:r>
              <a:rPr lang="en-US" b="1" dirty="0" err="1" smtClean="0">
                <a:solidFill>
                  <a:srgbClr val="00B0F0"/>
                </a:solidFill>
              </a:rPr>
              <a:t>S</a:t>
            </a:r>
            <a:r>
              <a:rPr lang="en-US" b="1" dirty="0" err="1" smtClean="0">
                <a:solidFill>
                  <a:srgbClr val="00B0F0"/>
                </a:solidFill>
              </a:rPr>
              <a:t>upravaginal</a:t>
            </a:r>
            <a:r>
              <a:rPr lang="en-US" b="1" dirty="0" smtClean="0">
                <a:solidFill>
                  <a:srgbClr val="FF0000"/>
                </a:solidFill>
              </a:rPr>
              <a:t> </a:t>
            </a:r>
            <a:r>
              <a:rPr lang="en-US" dirty="0" smtClean="0"/>
              <a:t>between </a:t>
            </a:r>
            <a:r>
              <a:rPr lang="en-US" dirty="0"/>
              <a:t>the isthmus and </a:t>
            </a:r>
            <a:r>
              <a:rPr lang="en-US" dirty="0" smtClean="0"/>
              <a:t>the vagina </a:t>
            </a:r>
            <a:endParaRPr lang="en-US" dirty="0" smtClean="0"/>
          </a:p>
          <a:p>
            <a:pPr>
              <a:buNone/>
            </a:pPr>
            <a:r>
              <a:rPr lang="en-US" b="1" dirty="0" smtClean="0">
                <a:solidFill>
                  <a:srgbClr val="00B0F0"/>
                </a:solidFill>
              </a:rPr>
              <a:t>2. Vaginal </a:t>
            </a:r>
            <a:r>
              <a:rPr lang="en-US" b="1" dirty="0">
                <a:solidFill>
                  <a:srgbClr val="00B0F0"/>
                </a:solidFill>
              </a:rPr>
              <a:t>part </a:t>
            </a:r>
            <a:r>
              <a:rPr lang="en-US" dirty="0"/>
              <a:t>that protrudes into the vagina and surrounds the </a:t>
            </a:r>
            <a:r>
              <a:rPr lang="en-US" dirty="0">
                <a:solidFill>
                  <a:srgbClr val="0070C0"/>
                </a:solidFill>
              </a:rPr>
              <a:t>external </a:t>
            </a:r>
            <a:r>
              <a:rPr lang="en-US" dirty="0" err="1">
                <a:solidFill>
                  <a:srgbClr val="0070C0"/>
                </a:solidFill>
              </a:rPr>
              <a:t>os</a:t>
            </a:r>
            <a:r>
              <a:rPr lang="en-US" dirty="0">
                <a:solidFill>
                  <a:srgbClr val="0070C0"/>
                </a:solidFill>
              </a:rPr>
              <a:t> </a:t>
            </a:r>
            <a:r>
              <a:rPr lang="en-US" dirty="0"/>
              <a:t>of the uterus. </a:t>
            </a:r>
            <a:endParaRPr lang="en-US" dirty="0" smtClean="0"/>
          </a:p>
          <a:p>
            <a:pPr>
              <a:buFont typeface="Arial"/>
              <a:buChar char="•"/>
            </a:pPr>
            <a:r>
              <a:rPr lang="en-US" dirty="0" smtClean="0"/>
              <a:t>The </a:t>
            </a:r>
            <a:r>
              <a:rPr lang="en-US" dirty="0" err="1">
                <a:solidFill>
                  <a:srgbClr val="00B0F0"/>
                </a:solidFill>
              </a:rPr>
              <a:t>supravaginal</a:t>
            </a:r>
            <a:r>
              <a:rPr lang="en-US" dirty="0">
                <a:solidFill>
                  <a:srgbClr val="00B0F0"/>
                </a:solidFill>
              </a:rPr>
              <a:t> part </a:t>
            </a:r>
            <a:r>
              <a:rPr lang="en-US" dirty="0"/>
              <a:t>of the cervix is separated from the bladder anteriorly by loose connective tissue and from the rectum posteriorly by the </a:t>
            </a:r>
            <a:r>
              <a:rPr lang="en-US" dirty="0" err="1">
                <a:solidFill>
                  <a:srgbClr val="7030A0"/>
                </a:solidFill>
              </a:rPr>
              <a:t>rectouterine</a:t>
            </a:r>
            <a:r>
              <a:rPr lang="en-US" dirty="0">
                <a:solidFill>
                  <a:srgbClr val="7030A0"/>
                </a:solidFill>
              </a:rPr>
              <a:t> </a:t>
            </a:r>
            <a:r>
              <a:rPr lang="en-US" dirty="0" smtClean="0">
                <a:solidFill>
                  <a:srgbClr val="7030A0"/>
                </a:solidFill>
              </a:rPr>
              <a:t>pouch(Pouch of Douglas), </a:t>
            </a:r>
            <a:endParaRPr lang="en-US" dirty="0" smtClean="0">
              <a:solidFill>
                <a:srgbClr val="7030A0"/>
              </a:solidFill>
            </a:endParaRPr>
          </a:p>
          <a:p>
            <a:pPr>
              <a:buFont typeface="Arial"/>
              <a:buChar char="•"/>
            </a:pPr>
            <a:r>
              <a:rPr lang="en-US" dirty="0" smtClean="0"/>
              <a:t>The </a:t>
            </a:r>
            <a:r>
              <a:rPr lang="en-US" dirty="0"/>
              <a:t>cervix is mostly fibrous, with a small amount of smooth muscle and </a:t>
            </a:r>
            <a:r>
              <a:rPr lang="en-US" dirty="0" smtClean="0"/>
              <a:t>elastin</a:t>
            </a:r>
            <a:endParaRPr lang="en-US" dirty="0"/>
          </a:p>
        </p:txBody>
      </p:sp>
    </p:spTree>
    <p:extLst>
      <p:ext uri="{BB962C8B-B14F-4D97-AF65-F5344CB8AC3E}">
        <p14:creationId xmlns="" xmlns:p14="http://schemas.microsoft.com/office/powerpoint/2010/main" val="401131021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endParaRPr lang="en-US" dirty="0"/>
          </a:p>
        </p:txBody>
      </p:sp>
      <p:pic>
        <p:nvPicPr>
          <p:cNvPr id="5122"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04800" y="76200"/>
            <a:ext cx="7391400" cy="6781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28840342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1433</TotalTime>
  <Words>2671</Words>
  <Application>Microsoft Office PowerPoint</Application>
  <PresentationFormat>On-screen Show (4:3)</PresentationFormat>
  <Paragraphs>210</Paragraphs>
  <Slides>47</Slides>
  <Notes>0</Notes>
  <HiddenSlides>0</HiddenSlides>
  <MMClips>0</MMClips>
  <ScaleCrop>false</ScaleCrop>
  <HeadingPairs>
    <vt:vector size="4" baseType="variant">
      <vt:variant>
        <vt:lpstr>Theme</vt:lpstr>
      </vt:variant>
      <vt:variant>
        <vt:i4>1</vt:i4>
      </vt:variant>
      <vt:variant>
        <vt:lpstr>Slide Titles</vt:lpstr>
      </vt:variant>
      <vt:variant>
        <vt:i4>47</vt:i4>
      </vt:variant>
    </vt:vector>
  </HeadingPairs>
  <TitlesOfParts>
    <vt:vector size="48" baseType="lpstr">
      <vt:lpstr>Oriel</vt:lpstr>
      <vt:lpstr>Internal genitalia of Female</vt:lpstr>
      <vt:lpstr>objectives</vt:lpstr>
      <vt:lpstr>Slide 3</vt:lpstr>
      <vt:lpstr>Uterus</vt:lpstr>
      <vt:lpstr>Slide 5</vt:lpstr>
      <vt:lpstr>Slide 6</vt:lpstr>
      <vt:lpstr>The Fundus of the Uterus   </vt:lpstr>
      <vt:lpstr>The Cervix of the Uterus   </vt:lpstr>
      <vt:lpstr>Slide 9</vt:lpstr>
      <vt:lpstr>Slide 10</vt:lpstr>
      <vt:lpstr>Slide 11</vt:lpstr>
      <vt:lpstr>Slide 12</vt:lpstr>
      <vt:lpstr>Slide 13</vt:lpstr>
      <vt:lpstr>Slide 14</vt:lpstr>
      <vt:lpstr>Slide 15</vt:lpstr>
      <vt:lpstr>Slide 16</vt:lpstr>
      <vt:lpstr>The Relationships of the Uterus   </vt:lpstr>
      <vt:lpstr>Slide 18</vt:lpstr>
      <vt:lpstr>Arterial Supply of the Uterus  </vt:lpstr>
      <vt:lpstr>Slide 20</vt:lpstr>
      <vt:lpstr>Venous Drainage of the Uterus  </vt:lpstr>
      <vt:lpstr>Lymphatic Drainage of the Uterus   </vt:lpstr>
      <vt:lpstr>Innervation of the Uterus   </vt:lpstr>
      <vt:lpstr>Slide 24</vt:lpstr>
      <vt:lpstr>The Uterine Tubes </vt:lpstr>
      <vt:lpstr>Slide 26</vt:lpstr>
      <vt:lpstr>Slide 27</vt:lpstr>
      <vt:lpstr>The Mesosalpinx  </vt:lpstr>
      <vt:lpstr>Arterial Supply of the Uterine Tubes   </vt:lpstr>
      <vt:lpstr>Venous Drainage of the Uterine Tubes   </vt:lpstr>
      <vt:lpstr>Ovaries </vt:lpstr>
      <vt:lpstr>Slide 32</vt:lpstr>
      <vt:lpstr>Slide 33</vt:lpstr>
      <vt:lpstr>Slide 34</vt:lpstr>
      <vt:lpstr>Slide 35</vt:lpstr>
      <vt:lpstr>Slide 36</vt:lpstr>
      <vt:lpstr>Slide 37</vt:lpstr>
      <vt:lpstr>Vagina</vt:lpstr>
      <vt:lpstr>Slide 39</vt:lpstr>
      <vt:lpstr>Slide 40</vt:lpstr>
      <vt:lpstr>Slide 41</vt:lpstr>
      <vt:lpstr>Vasculature of Vagina </vt:lpstr>
      <vt:lpstr>Slide 43</vt:lpstr>
      <vt:lpstr>Slide 44</vt:lpstr>
      <vt:lpstr>Innervation of the Vagina   </vt:lpstr>
      <vt:lpstr>Slide 46</vt:lpstr>
      <vt:lpstr>Thank you</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yaseen</dc:creator>
  <cp:lastModifiedBy>Windows User</cp:lastModifiedBy>
  <cp:revision>108</cp:revision>
  <dcterms:created xsi:type="dcterms:W3CDTF">2012-05-13T11:52:53Z</dcterms:created>
  <dcterms:modified xsi:type="dcterms:W3CDTF">2015-10-31T12:39:56Z</dcterms:modified>
</cp:coreProperties>
</file>